
<file path=[Content_Types].xml><?xml version="1.0" encoding="utf-8"?>
<Types xmlns="http://schemas.openxmlformats.org/package/2006/content-types">
  <Default Extension="emf" ContentType="image/x-emf"/>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4"/>
  </p:sldMasterIdLst>
  <p:notesMasterIdLst>
    <p:notesMasterId r:id="rId30"/>
  </p:notesMasterIdLst>
  <p:handoutMasterIdLst>
    <p:handoutMasterId r:id="rId31"/>
  </p:handoutMasterIdLst>
  <p:sldIdLst>
    <p:sldId id="597" r:id="rId5"/>
    <p:sldId id="256" r:id="rId6"/>
    <p:sldId id="257" r:id="rId7"/>
    <p:sldId id="258" r:id="rId8"/>
    <p:sldId id="259" r:id="rId9"/>
    <p:sldId id="260" r:id="rId10"/>
    <p:sldId id="261" r:id="rId11"/>
    <p:sldId id="262" r:id="rId12"/>
    <p:sldId id="263" r:id="rId13"/>
    <p:sldId id="264" r:id="rId14"/>
    <p:sldId id="265" r:id="rId15"/>
    <p:sldId id="267" r:id="rId16"/>
    <p:sldId id="268" r:id="rId17"/>
    <p:sldId id="266" r:id="rId18"/>
    <p:sldId id="269" r:id="rId19"/>
    <p:sldId id="274" r:id="rId20"/>
    <p:sldId id="275" r:id="rId21"/>
    <p:sldId id="276" r:id="rId22"/>
    <p:sldId id="277" r:id="rId23"/>
    <p:sldId id="278" r:id="rId24"/>
    <p:sldId id="270" r:id="rId25"/>
    <p:sldId id="271" r:id="rId26"/>
    <p:sldId id="279" r:id="rId27"/>
    <p:sldId id="272" r:id="rId28"/>
    <p:sldId id="273" r:id="rId29"/>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82" autoAdjust="0"/>
    <p:restoredTop sz="77796"/>
  </p:normalViewPr>
  <p:slideViewPr>
    <p:cSldViewPr snapToGrid="0" snapToObjects="1" showGuides="1">
      <p:cViewPr>
        <p:scale>
          <a:sx n="197" d="100"/>
          <a:sy n="197" d="100"/>
        </p:scale>
        <p:origin x="2912" y="6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50" d="100"/>
          <a:sy n="150" d="100"/>
        </p:scale>
        <p:origin x="608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dirty="0">
              <a:latin typeface="Arial" panose="020B0604020202020204" pitchFamily="34"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279B33-A94D-4C8C-88C2-619932967EF3}" type="datetimeFigureOut">
              <a:rPr lang="fr-CH" smtClean="0">
                <a:latin typeface="Arial" panose="020B0604020202020204" pitchFamily="34" charset="0"/>
              </a:rPr>
              <a:t>22.03.20</a:t>
            </a:fld>
            <a:endParaRPr lang="fr-CH" dirty="0">
              <a:latin typeface="Arial" panose="020B0604020202020204" pitchFamily="34"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dirty="0">
              <a:latin typeface="Arial" panose="020B0604020202020204" pitchFamily="34"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F4AF0-8439-436D-BEF0-52070F19E1B6}" type="slidenum">
              <a:rPr lang="fr-CH" smtClean="0">
                <a:latin typeface="Arial" panose="020B0604020202020204" pitchFamily="34" charset="0"/>
              </a:rPr>
              <a:t>‹#›</a:t>
            </a:fld>
            <a:endParaRPr lang="fr-CH" dirty="0">
              <a:latin typeface="Arial" panose="020B0604020202020204" pitchFamily="34" charset="0"/>
            </a:endParaRPr>
          </a:p>
        </p:txBody>
      </p:sp>
    </p:spTree>
    <p:extLst>
      <p:ext uri="{BB962C8B-B14F-4D97-AF65-F5344CB8AC3E}">
        <p14:creationId xmlns:p14="http://schemas.microsoft.com/office/powerpoint/2010/main" val="1324905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F8103E42-5239-1A40-AD33-3EE7E9DDF5FD}" type="datetimeFigureOut">
              <a:rPr lang="fr-FR" smtClean="0"/>
              <a:pPr/>
              <a:t>22/03/2020</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CF50783-AAED-1941-8BCC-9F6140F0A6B1}" type="slidenum">
              <a:rPr lang="fr-FR" smtClean="0"/>
              <a:pPr/>
              <a:t>‹#›</a:t>
            </a:fld>
            <a:endParaRPr lang="fr-FR" dirty="0"/>
          </a:p>
        </p:txBody>
      </p:sp>
    </p:spTree>
    <p:extLst>
      <p:ext uri="{BB962C8B-B14F-4D97-AF65-F5344CB8AC3E}">
        <p14:creationId xmlns:p14="http://schemas.microsoft.com/office/powerpoint/2010/main" val="726742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7</a:t>
            </a:fld>
            <a:endParaRPr lang="fr-FR" dirty="0"/>
          </a:p>
        </p:txBody>
      </p:sp>
    </p:spTree>
    <p:extLst>
      <p:ext uri="{BB962C8B-B14F-4D97-AF65-F5344CB8AC3E}">
        <p14:creationId xmlns:p14="http://schemas.microsoft.com/office/powerpoint/2010/main" val="2180707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10</a:t>
            </a:fld>
            <a:endParaRPr lang="fr-FR" dirty="0"/>
          </a:p>
        </p:txBody>
      </p:sp>
    </p:spTree>
    <p:extLst>
      <p:ext uri="{BB962C8B-B14F-4D97-AF65-F5344CB8AC3E}">
        <p14:creationId xmlns:p14="http://schemas.microsoft.com/office/powerpoint/2010/main" val="3303500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18</a:t>
            </a:fld>
            <a:endParaRPr lang="fr-FR" dirty="0"/>
          </a:p>
        </p:txBody>
      </p:sp>
    </p:spTree>
    <p:extLst>
      <p:ext uri="{BB962C8B-B14F-4D97-AF65-F5344CB8AC3E}">
        <p14:creationId xmlns:p14="http://schemas.microsoft.com/office/powerpoint/2010/main" val="1206012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A4A8-FA1B-A94C-A22C-22ED672AB3A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4E25C24-C4A0-7043-B6AA-35F795CDAD35}"/>
              </a:ext>
            </a:extLst>
          </p:cNvPr>
          <p:cNvSpPr>
            <a:spLocks noGrp="1"/>
          </p:cNvSpPr>
          <p:nvPr>
            <p:ph type="dt" sz="half" idx="10"/>
          </p:nvPr>
        </p:nvSpPr>
        <p:spPr/>
        <p:txBody>
          <a:bodyPr/>
          <a:lstStyle/>
          <a:p>
            <a:r>
              <a:rPr lang="fr-CH" dirty="0"/>
              <a:t>MT - 428 / METROLOGY</a:t>
            </a:r>
          </a:p>
        </p:txBody>
      </p:sp>
      <p:sp>
        <p:nvSpPr>
          <p:cNvPr id="4" name="Footer Placeholder 3">
            <a:extLst>
              <a:ext uri="{FF2B5EF4-FFF2-40B4-BE49-F238E27FC236}">
                <a16:creationId xmlns:a16="http://schemas.microsoft.com/office/drawing/2014/main" id="{BFD71A4E-37E1-144D-8052-AAA86F765542}"/>
              </a:ext>
            </a:extLst>
          </p:cNvPr>
          <p:cNvSpPr>
            <a:spLocks noGrp="1"/>
          </p:cNvSpPr>
          <p:nvPr>
            <p:ph type="ftr" sz="quarter" idx="11"/>
          </p:nvPr>
        </p:nvSpPr>
        <p:spPr/>
        <p:txBody>
          <a:bodyPr/>
          <a:lstStyle/>
          <a:p>
            <a:r>
              <a:rPr lang="fr-FR"/>
              <a:t>Georg Fantner </a:t>
            </a:r>
            <a:endParaRPr lang="fr-FR" dirty="0"/>
          </a:p>
        </p:txBody>
      </p:sp>
      <p:sp>
        <p:nvSpPr>
          <p:cNvPr id="5" name="Slide Number Placeholder 4">
            <a:extLst>
              <a:ext uri="{FF2B5EF4-FFF2-40B4-BE49-F238E27FC236}">
                <a16:creationId xmlns:a16="http://schemas.microsoft.com/office/drawing/2014/main" id="{691C2C4B-7EEE-AA4F-A17B-9C3A5FFFD2C8}"/>
              </a:ext>
            </a:extLst>
          </p:cNvPr>
          <p:cNvSpPr>
            <a:spLocks noGrp="1"/>
          </p:cNvSpPr>
          <p:nvPr>
            <p:ph type="sldNum" sz="quarter" idx="12"/>
          </p:nvPr>
        </p:nvSpPr>
        <p:spPr/>
        <p:txBody>
          <a:bodyPr/>
          <a:lstStyle/>
          <a:p>
            <a:fld id="{E1E1CD7C-2161-7D43-862E-CE4C333CD873}" type="slidenum">
              <a:rPr lang="fr-FR" smtClean="0"/>
              <a:pPr/>
              <a:t>‹#›</a:t>
            </a:fld>
            <a:endParaRPr lang="fr-FR" dirty="0"/>
          </a:p>
        </p:txBody>
      </p:sp>
      <p:sp>
        <p:nvSpPr>
          <p:cNvPr id="7" name="Content Placeholder 6">
            <a:extLst>
              <a:ext uri="{FF2B5EF4-FFF2-40B4-BE49-F238E27FC236}">
                <a16:creationId xmlns:a16="http://schemas.microsoft.com/office/drawing/2014/main" id="{D6EF0145-BF3E-2240-B049-94DE4C209C9E}"/>
              </a:ext>
            </a:extLst>
          </p:cNvPr>
          <p:cNvSpPr>
            <a:spLocks noGrp="1"/>
          </p:cNvSpPr>
          <p:nvPr>
            <p:ph sz="quarter" idx="13"/>
          </p:nvPr>
        </p:nvSpPr>
        <p:spPr>
          <a:xfrm>
            <a:off x="936625" y="1563688"/>
            <a:ext cx="7642225" cy="334168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006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E25C24-C4A0-7043-B6AA-35F795CDAD35}"/>
              </a:ext>
            </a:extLst>
          </p:cNvPr>
          <p:cNvSpPr>
            <a:spLocks noGrp="1"/>
          </p:cNvSpPr>
          <p:nvPr>
            <p:ph type="dt" sz="half" idx="10"/>
          </p:nvPr>
        </p:nvSpPr>
        <p:spPr/>
        <p:txBody>
          <a:bodyPr/>
          <a:lstStyle/>
          <a:p>
            <a:r>
              <a:rPr lang="fr-CH" dirty="0"/>
              <a:t>MT - 428 / METROLOGY</a:t>
            </a:r>
          </a:p>
        </p:txBody>
      </p:sp>
      <p:sp>
        <p:nvSpPr>
          <p:cNvPr id="4" name="Footer Placeholder 3">
            <a:extLst>
              <a:ext uri="{FF2B5EF4-FFF2-40B4-BE49-F238E27FC236}">
                <a16:creationId xmlns:a16="http://schemas.microsoft.com/office/drawing/2014/main" id="{BFD71A4E-37E1-144D-8052-AAA86F765542}"/>
              </a:ext>
            </a:extLst>
          </p:cNvPr>
          <p:cNvSpPr>
            <a:spLocks noGrp="1"/>
          </p:cNvSpPr>
          <p:nvPr>
            <p:ph type="ftr" sz="quarter" idx="11"/>
          </p:nvPr>
        </p:nvSpPr>
        <p:spPr/>
        <p:txBody>
          <a:bodyPr/>
          <a:lstStyle/>
          <a:p>
            <a:r>
              <a:rPr lang="fr-FR"/>
              <a:t>Georg Fantner </a:t>
            </a:r>
            <a:endParaRPr lang="fr-FR" dirty="0"/>
          </a:p>
        </p:txBody>
      </p:sp>
      <p:sp>
        <p:nvSpPr>
          <p:cNvPr id="5" name="Slide Number Placeholder 4">
            <a:extLst>
              <a:ext uri="{FF2B5EF4-FFF2-40B4-BE49-F238E27FC236}">
                <a16:creationId xmlns:a16="http://schemas.microsoft.com/office/drawing/2014/main" id="{691C2C4B-7EEE-AA4F-A17B-9C3A5FFFD2C8}"/>
              </a:ext>
            </a:extLst>
          </p:cNvPr>
          <p:cNvSpPr>
            <a:spLocks noGrp="1"/>
          </p:cNvSpPr>
          <p:nvPr>
            <p:ph type="sldNum" sz="quarter" idx="12"/>
          </p:nvPr>
        </p:nvSpPr>
        <p:spPr/>
        <p:txBody>
          <a:bodyPr/>
          <a:lstStyle/>
          <a:p>
            <a:fld id="{E1E1CD7C-2161-7D43-862E-CE4C333CD873}" type="slidenum">
              <a:rPr lang="fr-FR" smtClean="0"/>
              <a:pPr/>
              <a:t>‹#›</a:t>
            </a:fld>
            <a:endParaRPr lang="fr-FR" dirty="0"/>
          </a:p>
        </p:txBody>
      </p:sp>
      <p:sp>
        <p:nvSpPr>
          <p:cNvPr id="7" name="Content Placeholder 6">
            <a:extLst>
              <a:ext uri="{FF2B5EF4-FFF2-40B4-BE49-F238E27FC236}">
                <a16:creationId xmlns:a16="http://schemas.microsoft.com/office/drawing/2014/main" id="{D6EF0145-BF3E-2240-B049-94DE4C209C9E}"/>
              </a:ext>
            </a:extLst>
          </p:cNvPr>
          <p:cNvSpPr>
            <a:spLocks noGrp="1"/>
          </p:cNvSpPr>
          <p:nvPr>
            <p:ph sz="quarter" idx="13"/>
          </p:nvPr>
        </p:nvSpPr>
        <p:spPr>
          <a:xfrm>
            <a:off x="936625" y="358816"/>
            <a:ext cx="7642225" cy="4546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54926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F0F4-9896-144F-A7BB-B160DB1C852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A699422-3B35-1C42-BA1F-B8DD19451592}"/>
              </a:ext>
            </a:extLst>
          </p:cNvPr>
          <p:cNvSpPr>
            <a:spLocks noGrp="1"/>
          </p:cNvSpPr>
          <p:nvPr>
            <p:ph type="dt" sz="half" idx="10"/>
          </p:nvPr>
        </p:nvSpPr>
        <p:spPr/>
        <p:txBody>
          <a:bodyPr/>
          <a:lstStyle/>
          <a:p>
            <a:r>
              <a:rPr lang="fr-CH"/>
              <a:t>MT - 428 / METROLOGY</a:t>
            </a:r>
            <a:endParaRPr lang="fr-CH" dirty="0"/>
          </a:p>
        </p:txBody>
      </p:sp>
      <p:sp>
        <p:nvSpPr>
          <p:cNvPr id="4" name="Footer Placeholder 3">
            <a:extLst>
              <a:ext uri="{FF2B5EF4-FFF2-40B4-BE49-F238E27FC236}">
                <a16:creationId xmlns:a16="http://schemas.microsoft.com/office/drawing/2014/main" id="{9D6B82C4-901C-984F-843F-37CF963FEEA7}"/>
              </a:ext>
            </a:extLst>
          </p:cNvPr>
          <p:cNvSpPr>
            <a:spLocks noGrp="1"/>
          </p:cNvSpPr>
          <p:nvPr>
            <p:ph type="ftr" sz="quarter" idx="11"/>
          </p:nvPr>
        </p:nvSpPr>
        <p:spPr/>
        <p:txBody>
          <a:bodyPr/>
          <a:lstStyle/>
          <a:p>
            <a:r>
              <a:rPr lang="fr-FR"/>
              <a:t>Georg Fantner </a:t>
            </a:r>
            <a:endParaRPr lang="fr-FR" dirty="0"/>
          </a:p>
        </p:txBody>
      </p:sp>
      <p:sp>
        <p:nvSpPr>
          <p:cNvPr id="5" name="Slide Number Placeholder 4">
            <a:extLst>
              <a:ext uri="{FF2B5EF4-FFF2-40B4-BE49-F238E27FC236}">
                <a16:creationId xmlns:a16="http://schemas.microsoft.com/office/drawing/2014/main" id="{8E046110-BE20-9448-BFC5-0138A6BB8B3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874345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76C592-4F39-AE42-A598-138AC63FCA64}"/>
              </a:ext>
            </a:extLst>
          </p:cNvPr>
          <p:cNvSpPr>
            <a:spLocks noGrp="1"/>
          </p:cNvSpPr>
          <p:nvPr>
            <p:ph type="dt" sz="half" idx="10"/>
          </p:nvPr>
        </p:nvSpPr>
        <p:spPr/>
        <p:txBody>
          <a:bodyPr/>
          <a:lstStyle/>
          <a:p>
            <a:r>
              <a:rPr lang="fr-CH"/>
              <a:t>MT - 428 / METROLOGY</a:t>
            </a:r>
            <a:endParaRPr lang="fr-CH" dirty="0"/>
          </a:p>
        </p:txBody>
      </p:sp>
      <p:sp>
        <p:nvSpPr>
          <p:cNvPr id="4" name="Footer Placeholder 3">
            <a:extLst>
              <a:ext uri="{FF2B5EF4-FFF2-40B4-BE49-F238E27FC236}">
                <a16:creationId xmlns:a16="http://schemas.microsoft.com/office/drawing/2014/main" id="{2D171F9B-2635-F941-9095-97A729562560}"/>
              </a:ext>
            </a:extLst>
          </p:cNvPr>
          <p:cNvSpPr>
            <a:spLocks noGrp="1"/>
          </p:cNvSpPr>
          <p:nvPr>
            <p:ph type="ftr" sz="quarter" idx="11"/>
          </p:nvPr>
        </p:nvSpPr>
        <p:spPr/>
        <p:txBody>
          <a:bodyPr/>
          <a:lstStyle/>
          <a:p>
            <a:r>
              <a:rPr lang="fr-FR"/>
              <a:t>Georg Fantner </a:t>
            </a:r>
            <a:endParaRPr lang="fr-FR" dirty="0"/>
          </a:p>
        </p:txBody>
      </p:sp>
      <p:sp>
        <p:nvSpPr>
          <p:cNvPr id="5" name="Slide Number Placeholder 4">
            <a:extLst>
              <a:ext uri="{FF2B5EF4-FFF2-40B4-BE49-F238E27FC236}">
                <a16:creationId xmlns:a16="http://schemas.microsoft.com/office/drawing/2014/main" id="{2290FA0F-3D87-F040-9A6A-D91847027DB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
        <p:nvSpPr>
          <p:cNvPr id="6" name="Title 5">
            <a:extLst>
              <a:ext uri="{FF2B5EF4-FFF2-40B4-BE49-F238E27FC236}">
                <a16:creationId xmlns:a16="http://schemas.microsoft.com/office/drawing/2014/main" id="{65F7A0E1-02F3-8743-A1C4-D7A19700AA1E}"/>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51558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Rectangle 6"/>
          <p:cNvSpPr/>
          <p:nvPr/>
        </p:nvSpPr>
        <p:spPr>
          <a:xfrm>
            <a:off x="8210561" y="152886"/>
            <a:ext cx="642097" cy="867867"/>
          </a:xfrm>
          <a:prstGeom prst="rect">
            <a:avLst/>
          </a:prstGeom>
          <a:solidFill>
            <a:srgbClr val="431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13" dirty="0"/>
          </a:p>
        </p:txBody>
      </p:sp>
      <p:sp>
        <p:nvSpPr>
          <p:cNvPr id="2" name="Title 1"/>
          <p:cNvSpPr>
            <a:spLocks noGrp="1"/>
          </p:cNvSpPr>
          <p:nvPr>
            <p:ph type="title"/>
          </p:nvPr>
        </p:nvSpPr>
        <p:spPr>
          <a:xfrm>
            <a:off x="498477" y="152886"/>
            <a:ext cx="7556313" cy="837080"/>
          </a:xfrm>
        </p:spPr>
        <p:txBody>
          <a:bodyPr/>
          <a:lstStyle>
            <a:lvl1pPr>
              <a:defRPr>
                <a:solidFill>
                  <a:srgbClr val="431F7F"/>
                </a:solidFill>
              </a:defRPr>
            </a:lvl1pPr>
          </a:lstStyle>
          <a:p>
            <a:r>
              <a:rPr lang="fr-CH"/>
              <a:t>Click to edit Master title style</a:t>
            </a:r>
            <a:endParaRPr dirty="0"/>
          </a:p>
        </p:txBody>
      </p:sp>
      <p:sp>
        <p:nvSpPr>
          <p:cNvPr id="3" name="Content Placeholder 2"/>
          <p:cNvSpPr>
            <a:spLocks noGrp="1"/>
          </p:cNvSpPr>
          <p:nvPr>
            <p:ph idx="1"/>
          </p:nvPr>
        </p:nvSpPr>
        <p:spPr>
          <a:xfrm>
            <a:off x="498474" y="1201899"/>
            <a:ext cx="8361364" cy="3392724"/>
          </a:xfrm>
        </p:spPr>
        <p:txBody>
          <a:bodyPr/>
          <a:lstStyle>
            <a:lvl1pPr>
              <a:buClr>
                <a:srgbClr val="431F7F"/>
              </a:buClr>
              <a:defRPr/>
            </a:lvl1pPr>
            <a:lvl2pPr>
              <a:buClr>
                <a:srgbClr val="8972D5"/>
              </a:buClr>
              <a:buFont typeface="Wingdings" charset="2"/>
              <a:buChar char=""/>
              <a:defRPr/>
            </a:lvl2pPr>
            <a:lvl3pPr>
              <a:buClr>
                <a:srgbClr val="5D41A2"/>
              </a:buClr>
              <a:buFont typeface="Lucida Grande"/>
              <a:buChar char="•"/>
              <a:defRPr/>
            </a:lvl3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dirty="0"/>
          </a:p>
        </p:txBody>
      </p:sp>
      <p:sp>
        <p:nvSpPr>
          <p:cNvPr id="4" name="Date Placeholder 3"/>
          <p:cNvSpPr>
            <a:spLocks noGrp="1"/>
          </p:cNvSpPr>
          <p:nvPr>
            <p:ph type="dt" sz="half" idx="10"/>
          </p:nvPr>
        </p:nvSpPr>
        <p:spPr/>
        <p:txBody>
          <a:bodyPr/>
          <a:lstStyle/>
          <a:p>
            <a:fld id="{824DA8EC-6CD5-9842-9C7C-1B927C938A2F}" type="datetime1">
              <a:rPr lang="en-US" smtClean="0"/>
              <a:t>3/22/20</a:t>
            </a:fld>
            <a:endParaRPr lang="en-US"/>
          </a:p>
        </p:txBody>
      </p:sp>
      <p:sp>
        <p:nvSpPr>
          <p:cNvPr id="5" name="Footer Placeholder 4"/>
          <p:cNvSpPr>
            <a:spLocks noGrp="1"/>
          </p:cNvSpPr>
          <p:nvPr>
            <p:ph type="ftr" sz="quarter" idx="11"/>
          </p:nvPr>
        </p:nvSpPr>
        <p:spPr/>
        <p:txBody>
          <a:bodyPr/>
          <a:lstStyle/>
          <a:p>
            <a:endParaRPr lang="en-US"/>
          </a:p>
        </p:txBody>
      </p:sp>
      <p:sp>
        <p:nvSpPr>
          <p:cNvPr id="10" name="Rectangle 9"/>
          <p:cNvSpPr/>
          <p:nvPr/>
        </p:nvSpPr>
        <p:spPr>
          <a:xfrm>
            <a:off x="8068235" y="152886"/>
            <a:ext cx="91440" cy="867867"/>
          </a:xfrm>
          <a:prstGeom prst="rect">
            <a:avLst/>
          </a:prstGeom>
          <a:solidFill>
            <a:srgbClr val="897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13"/>
          </a:p>
        </p:txBody>
      </p:sp>
      <p:sp>
        <p:nvSpPr>
          <p:cNvPr id="11" name="Rectangle 10"/>
          <p:cNvSpPr/>
          <p:nvPr/>
        </p:nvSpPr>
        <p:spPr>
          <a:xfrm flipV="1">
            <a:off x="498477" y="986479"/>
            <a:ext cx="7556313" cy="34289"/>
          </a:xfrm>
          <a:prstGeom prst="rect">
            <a:avLst/>
          </a:prstGeom>
          <a:gradFill>
            <a:gsLst>
              <a:gs pos="0">
                <a:srgbClr val="431F7F"/>
              </a:gs>
              <a:gs pos="100000">
                <a:schemeClr val="accent3">
                  <a:tint val="70000"/>
                  <a:shade val="100000"/>
                  <a:alpha val="100000"/>
                  <a:satMod val="200000"/>
                  <a:lumMod val="10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013"/>
          </a:p>
        </p:txBody>
      </p:sp>
      <p:sp>
        <p:nvSpPr>
          <p:cNvPr id="12" name="Content Placeholder 2"/>
          <p:cNvSpPr>
            <a:spLocks noGrp="1"/>
          </p:cNvSpPr>
          <p:nvPr/>
        </p:nvSpPr>
        <p:spPr>
          <a:xfrm>
            <a:off x="-3666592" y="-1662346"/>
            <a:ext cx="8361364" cy="3392724"/>
          </a:xfrm>
          <a:prstGeom prst="rect">
            <a:avLst/>
          </a:prstGeom>
        </p:spPr>
        <p:txBody>
          <a:bodyPr vert="horz" lIns="68580" tIns="34290" rIns="68580" bIns="3429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fr-CH" sz="1500" dirty="0"/>
              <a:t>Click to edit Master text styles</a:t>
            </a:r>
          </a:p>
          <a:p>
            <a:pPr lvl="1"/>
            <a:r>
              <a:rPr lang="fr-CH" sz="1350" dirty="0"/>
              <a:t>Second level</a:t>
            </a:r>
          </a:p>
          <a:p>
            <a:pPr lvl="2"/>
            <a:r>
              <a:rPr lang="fr-CH" sz="1350" dirty="0"/>
              <a:t>Third level</a:t>
            </a:r>
          </a:p>
          <a:p>
            <a:pPr lvl="3"/>
            <a:r>
              <a:rPr lang="fr-CH" sz="1350" dirty="0"/>
              <a:t>Fourth level</a:t>
            </a:r>
          </a:p>
          <a:p>
            <a:pPr lvl="4"/>
            <a:r>
              <a:rPr lang="fr-CH" sz="1350" dirty="0"/>
              <a:t>Fifth level</a:t>
            </a:r>
            <a:endParaRPr sz="1350" dirty="0"/>
          </a:p>
        </p:txBody>
      </p:sp>
      <p:sp>
        <p:nvSpPr>
          <p:cNvPr id="6" name="Slide Number Placeholder 5"/>
          <p:cNvSpPr>
            <a:spLocks noGrp="1"/>
          </p:cNvSpPr>
          <p:nvPr>
            <p:ph type="sldNum" sz="quarter" idx="12"/>
          </p:nvPr>
        </p:nvSpPr>
        <p:spPr>
          <a:xfrm>
            <a:off x="8210550" y="152901"/>
            <a:ext cx="554038" cy="273844"/>
          </a:xfrm>
        </p:spPr>
        <p:txBody>
          <a:bodyPr/>
          <a:lstStyle/>
          <a:p>
            <a:fld id="{26B915C5-8994-7F4B-B687-462BDB264A01}" type="slidenum">
              <a:rPr lang="en-US" smtClean="0"/>
              <a:pPr/>
              <a:t>‹#›</a:t>
            </a:fld>
            <a:endParaRPr lang="en-US"/>
          </a:p>
        </p:txBody>
      </p:sp>
    </p:spTree>
    <p:extLst>
      <p:ext uri="{BB962C8B-B14F-4D97-AF65-F5344CB8AC3E}">
        <p14:creationId xmlns:p14="http://schemas.microsoft.com/office/powerpoint/2010/main" val="109587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Content">
    <p:bg>
      <p:bgPr>
        <a:gradFill>
          <a:gsLst>
            <a:gs pos="68000">
              <a:schemeClr val="bg1">
                <a:lumMod val="75000"/>
                <a:lumOff val="25000"/>
              </a:schemeClr>
            </a:gs>
            <a:gs pos="100000">
              <a:schemeClr val="tx1">
                <a:lumMod val="6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6680"/>
            <a:ext cx="9144000" cy="43481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8F67B90E-446C-6B40-A392-EA88746C68D3}" type="slidenum">
              <a:rPr lang="en-US" smtClean="0"/>
              <a:t>‹#›</a:t>
            </a:fld>
            <a:endParaRPr lang="en-US"/>
          </a:p>
        </p:txBody>
      </p:sp>
    </p:spTree>
    <p:extLst>
      <p:ext uri="{BB962C8B-B14F-4D97-AF65-F5344CB8AC3E}">
        <p14:creationId xmlns:p14="http://schemas.microsoft.com/office/powerpoint/2010/main" val="418371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a:t>Modifiez le style du titre</a:t>
            </a:r>
            <a:endParaRPr lang="fr-CH"/>
          </a:p>
        </p:txBody>
      </p:sp>
    </p:spTree>
    <p:extLst>
      <p:ext uri="{BB962C8B-B14F-4D97-AF65-F5344CB8AC3E}">
        <p14:creationId xmlns:p14="http://schemas.microsoft.com/office/powerpoint/2010/main" val="530494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4875" y="1563688"/>
            <a:ext cx="7726363" cy="3386772"/>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221413" y="2778452"/>
            <a:ext cx="3341052" cy="911524"/>
          </a:xfrm>
          <a:prstGeom prst="rect">
            <a:avLst/>
          </a:prstGeom>
        </p:spPr>
        <p:txBody>
          <a:bodyPr vert="horz" lIns="91440" tIns="45720" rIns="91440" bIns="45720" rtlCol="0" anchor="ctr"/>
          <a:lstStyle>
            <a:lvl1pPr algn="l">
              <a:defRPr sz="700">
                <a:solidFill>
                  <a:schemeClr val="accent1"/>
                </a:solidFill>
                <a:latin typeface="Arial" panose="020B0604020202020204" pitchFamily="34" charset="0"/>
              </a:defRPr>
            </a:lvl1pPr>
          </a:lstStyle>
          <a:p>
            <a:r>
              <a:rPr lang="fr-CH" dirty="0"/>
              <a:t>MT - 428 / METROLOGY</a:t>
            </a:r>
          </a:p>
        </p:txBody>
      </p:sp>
      <p:sp>
        <p:nvSpPr>
          <p:cNvPr id="5" name="Footer Placeholder 4"/>
          <p:cNvSpPr>
            <a:spLocks noGrp="1"/>
          </p:cNvSpPr>
          <p:nvPr>
            <p:ph type="ftr" sz="quarter" idx="3"/>
          </p:nvPr>
        </p:nvSpPr>
        <p:spPr>
          <a:xfrm rot="16200000">
            <a:off x="7115989" y="1874064"/>
            <a:ext cx="3543260" cy="512762"/>
          </a:xfrm>
          <a:prstGeom prst="rect">
            <a:avLst/>
          </a:prstGeom>
        </p:spPr>
        <p:txBody>
          <a:bodyPr vert="horz" lIns="91440" tIns="45720" rIns="91440" bIns="45720" rtlCol="0" anchor="ctr"/>
          <a:lstStyle>
            <a:lvl1pPr algn="r">
              <a:defRPr sz="700">
                <a:solidFill>
                  <a:schemeClr val="tx1"/>
                </a:solidFill>
                <a:latin typeface="Arial" panose="020B0604020202020204" pitchFamily="34" charset="0"/>
              </a:defRPr>
            </a:lvl1pPr>
          </a:lstStyle>
          <a:p>
            <a:r>
              <a:rPr lang="fr-FR" dirty="0"/>
              <a:t>Georg Fantner </a:t>
            </a:r>
          </a:p>
        </p:txBody>
      </p:sp>
      <p:sp>
        <p:nvSpPr>
          <p:cNvPr id="6" name="Slide Number Placeholder 5"/>
          <p:cNvSpPr>
            <a:spLocks noGrp="1"/>
          </p:cNvSpPr>
          <p:nvPr>
            <p:ph type="sldNum" sz="quarter" idx="4"/>
          </p:nvPr>
        </p:nvSpPr>
        <p:spPr>
          <a:xfrm>
            <a:off x="8631238" y="195263"/>
            <a:ext cx="512762" cy="163552"/>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9"/>
          <a:stretch>
            <a:fillRect/>
          </a:stretch>
        </p:blipFill>
        <p:spPr>
          <a:xfrm>
            <a:off x="130273" y="132334"/>
            <a:ext cx="653952" cy="283022"/>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430003" y="4897709"/>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endParaRPr>
          </a:p>
        </p:txBody>
      </p:sp>
      <p:sp>
        <p:nvSpPr>
          <p:cNvPr id="7" name="Title Placeholder 6">
            <a:extLst>
              <a:ext uri="{FF2B5EF4-FFF2-40B4-BE49-F238E27FC236}">
                <a16:creationId xmlns:a16="http://schemas.microsoft.com/office/drawing/2014/main" id="{D3054320-6491-AA42-BC87-BDC044B04A2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p>
        </p:txBody>
      </p:sp>
    </p:spTree>
    <p:extLst>
      <p:ext uri="{BB962C8B-B14F-4D97-AF65-F5344CB8AC3E}">
        <p14:creationId xmlns:p14="http://schemas.microsoft.com/office/powerpoint/2010/main" val="867917374"/>
      </p:ext>
    </p:extLst>
  </p:cSld>
  <p:clrMap bg1="lt1" tx1="dk1" bg2="lt2" tx2="dk2" accent1="accent1" accent2="accent2" accent3="accent3" accent4="accent4" accent5="accent5" accent6="accent6" hlink="hlink" folHlink="folHlink"/>
  <p:sldLayoutIdLst>
    <p:sldLayoutId id="2147483648" r:id="rId1"/>
    <p:sldLayoutId id="2147483684" r:id="rId2"/>
    <p:sldLayoutId id="2147483649" r:id="rId3"/>
    <p:sldLayoutId id="2147483650" r:id="rId4"/>
    <p:sldLayoutId id="2147483685" r:id="rId5"/>
    <p:sldLayoutId id="2147483686" r:id="rId6"/>
    <p:sldLayoutId id="2147483687" r:id="rId7"/>
  </p:sldLayoutIdLst>
  <p:hf hdr="0"/>
  <p:txStyles>
    <p:title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microscopyu.com/tutorials/imageformation-airyna"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F4EF36-4B57-D547-88A9-A46767D0DB15}"/>
              </a:ext>
            </a:extLst>
          </p:cNvPr>
          <p:cNvSpPr>
            <a:spLocks noGrp="1"/>
          </p:cNvSpPr>
          <p:nvPr>
            <p:ph type="title"/>
          </p:nvPr>
        </p:nvSpPr>
        <p:spPr/>
        <p:txBody>
          <a:bodyPr/>
          <a:lstStyle/>
          <a:p>
            <a:r>
              <a:rPr lang="en-GB" dirty="0"/>
              <a:t>Introduction to Microscopy and imaging systems</a:t>
            </a:r>
          </a:p>
        </p:txBody>
      </p:sp>
      <p:sp>
        <p:nvSpPr>
          <p:cNvPr id="2" name="Date Placeholder 1">
            <a:extLst>
              <a:ext uri="{FF2B5EF4-FFF2-40B4-BE49-F238E27FC236}">
                <a16:creationId xmlns:a16="http://schemas.microsoft.com/office/drawing/2014/main" id="{2EF5E6DE-1BB5-E942-ACF1-1460130F98E8}"/>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670AF46B-B666-C047-81F5-CABF80357A52}"/>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30AD82F3-C481-3C41-B913-7AE26BF83427}"/>
              </a:ext>
            </a:extLst>
          </p:cNvPr>
          <p:cNvSpPr>
            <a:spLocks noGrp="1"/>
          </p:cNvSpPr>
          <p:nvPr>
            <p:ph type="sldNum" sz="quarter" idx="12"/>
          </p:nvPr>
        </p:nvSpPr>
        <p:spPr/>
        <p:txBody>
          <a:bodyPr/>
          <a:lstStyle/>
          <a:p>
            <a:fld id="{E1E1CD7C-2161-7D43-862E-CE4C333CD873}" type="slidenum">
              <a:rPr lang="fr-FR" smtClean="0"/>
              <a:pPr/>
              <a:t>1</a:t>
            </a:fld>
            <a:endParaRPr lang="fr-FR" dirty="0"/>
          </a:p>
        </p:txBody>
      </p:sp>
      <p:pic>
        <p:nvPicPr>
          <p:cNvPr id="8" name="Content Placeholder 7">
            <a:extLst>
              <a:ext uri="{FF2B5EF4-FFF2-40B4-BE49-F238E27FC236}">
                <a16:creationId xmlns:a16="http://schemas.microsoft.com/office/drawing/2014/main" id="{5BB504D5-7A54-014B-8880-DF3CB59C48D7}"/>
              </a:ext>
            </a:extLst>
          </p:cNvPr>
          <p:cNvPicPr>
            <a:picLocks noGrp="1" noChangeAspect="1"/>
          </p:cNvPicPr>
          <p:nvPr>
            <p:ph sz="quarter" idx="13"/>
          </p:nvPr>
        </p:nvPicPr>
        <p:blipFill>
          <a:blip r:embed="rId2"/>
          <a:stretch>
            <a:fillRect/>
          </a:stretch>
        </p:blipFill>
        <p:spPr>
          <a:xfrm>
            <a:off x="3093324" y="1268413"/>
            <a:ext cx="2861898" cy="3341687"/>
          </a:xfrm>
          <a:prstGeom prst="rect">
            <a:avLst/>
          </a:prstGeom>
        </p:spPr>
      </p:pic>
    </p:spTree>
    <p:extLst>
      <p:ext uri="{BB962C8B-B14F-4D97-AF65-F5344CB8AC3E}">
        <p14:creationId xmlns:p14="http://schemas.microsoft.com/office/powerpoint/2010/main" val="3518712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902F75-276D-5D46-8B72-348825026CD5}"/>
              </a:ext>
            </a:extLst>
          </p:cNvPr>
          <p:cNvSpPr>
            <a:spLocks noGrp="1"/>
          </p:cNvSpPr>
          <p:nvPr>
            <p:ph type="title"/>
          </p:nvPr>
        </p:nvSpPr>
        <p:spPr/>
        <p:txBody>
          <a:bodyPr/>
          <a:lstStyle/>
          <a:p>
            <a:r>
              <a:rPr lang="en-GB" dirty="0"/>
              <a:t>Infinity microscopes</a:t>
            </a:r>
          </a:p>
        </p:txBody>
      </p:sp>
      <p:sp>
        <p:nvSpPr>
          <p:cNvPr id="2" name="Date Placeholder 1">
            <a:extLst>
              <a:ext uri="{FF2B5EF4-FFF2-40B4-BE49-F238E27FC236}">
                <a16:creationId xmlns:a16="http://schemas.microsoft.com/office/drawing/2014/main" id="{E726E125-1C3B-0644-A874-75009A2748E1}"/>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3D41C2E5-48CA-CD46-A00F-28C0DCCD5739}"/>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13042CA2-0D09-3848-87C3-A2E58C4EC8D4}"/>
              </a:ext>
            </a:extLst>
          </p:cNvPr>
          <p:cNvSpPr>
            <a:spLocks noGrp="1"/>
          </p:cNvSpPr>
          <p:nvPr>
            <p:ph type="sldNum" sz="quarter" idx="12"/>
          </p:nvPr>
        </p:nvSpPr>
        <p:spPr/>
        <p:txBody>
          <a:bodyPr/>
          <a:lstStyle/>
          <a:p>
            <a:fld id="{E1E1CD7C-2161-7D43-862E-CE4C333CD873}" type="slidenum">
              <a:rPr lang="fr-FR" smtClean="0"/>
              <a:pPr/>
              <a:t>10</a:t>
            </a:fld>
            <a:endParaRPr lang="fr-FR" dirty="0"/>
          </a:p>
        </p:txBody>
      </p:sp>
      <p:sp>
        <p:nvSpPr>
          <p:cNvPr id="11" name="Content Placeholder 10">
            <a:extLst>
              <a:ext uri="{FF2B5EF4-FFF2-40B4-BE49-F238E27FC236}">
                <a16:creationId xmlns:a16="http://schemas.microsoft.com/office/drawing/2014/main" id="{1419B185-3DB4-BD4B-81CB-FE06E84F8B79}"/>
              </a:ext>
            </a:extLst>
          </p:cNvPr>
          <p:cNvSpPr>
            <a:spLocks noGrp="1"/>
          </p:cNvSpPr>
          <p:nvPr>
            <p:ph sz="quarter" idx="13"/>
          </p:nvPr>
        </p:nvSpPr>
        <p:spPr>
          <a:xfrm>
            <a:off x="936626" y="1563688"/>
            <a:ext cx="3959630" cy="3341687"/>
          </a:xfrm>
        </p:spPr>
        <p:txBody>
          <a:bodyPr>
            <a:normAutofit fontScale="85000" lnSpcReduction="10000"/>
          </a:bodyPr>
          <a:lstStyle/>
          <a:p>
            <a:r>
              <a:rPr lang="en-GB" dirty="0"/>
              <a:t>Infinity microscopes have an additional lens (Tube lens) </a:t>
            </a:r>
          </a:p>
          <a:p>
            <a:r>
              <a:rPr lang="en-GB" dirty="0"/>
              <a:t>The object is placed in the focal point of the objective lens, so that the rays after the objective lens are parallel.</a:t>
            </a:r>
          </a:p>
          <a:p>
            <a:r>
              <a:rPr lang="en-GB" dirty="0"/>
              <a:t>The tube lens focusses the rays to form the intermediate Image</a:t>
            </a:r>
            <a:r>
              <a:rPr lang="en-GB" baseline="-25000" dirty="0"/>
              <a:t>1</a:t>
            </a:r>
          </a:p>
          <a:p>
            <a:r>
              <a:rPr lang="en-GB" dirty="0"/>
              <a:t>The distance between the objective lens and the tube lens is called the infinity space. This space can be varied without changing the magnification of the microscope.</a:t>
            </a:r>
          </a:p>
          <a:p>
            <a:r>
              <a:rPr lang="en-GB" dirty="0"/>
              <a:t>This space can be used to introduce beam splitters, filters, dichroic mirrors, etc.</a:t>
            </a:r>
          </a:p>
        </p:txBody>
      </p:sp>
      <p:pic>
        <p:nvPicPr>
          <p:cNvPr id="13" name="Picture 12" descr="A close up of text on a white background&#10;&#10;Description automatically generated">
            <a:extLst>
              <a:ext uri="{FF2B5EF4-FFF2-40B4-BE49-F238E27FC236}">
                <a16:creationId xmlns:a16="http://schemas.microsoft.com/office/drawing/2014/main" id="{08C0C398-F145-274E-A249-C267744EAE4C}"/>
              </a:ext>
            </a:extLst>
          </p:cNvPr>
          <p:cNvPicPr>
            <a:picLocks noChangeAspect="1"/>
          </p:cNvPicPr>
          <p:nvPr/>
        </p:nvPicPr>
        <p:blipFill>
          <a:blip r:embed="rId3"/>
          <a:stretch>
            <a:fillRect/>
          </a:stretch>
        </p:blipFill>
        <p:spPr>
          <a:xfrm>
            <a:off x="4784123" y="1478604"/>
            <a:ext cx="3959248" cy="3106366"/>
          </a:xfrm>
          <a:prstGeom prst="rect">
            <a:avLst/>
          </a:prstGeom>
        </p:spPr>
      </p:pic>
    </p:spTree>
    <p:extLst>
      <p:ext uri="{BB962C8B-B14F-4D97-AF65-F5344CB8AC3E}">
        <p14:creationId xmlns:p14="http://schemas.microsoft.com/office/powerpoint/2010/main" val="192269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DE0BF9-946A-144A-B266-470B534AB4CE}"/>
              </a:ext>
            </a:extLst>
          </p:cNvPr>
          <p:cNvSpPr>
            <a:spLocks noGrp="1"/>
          </p:cNvSpPr>
          <p:nvPr>
            <p:ph type="title"/>
          </p:nvPr>
        </p:nvSpPr>
        <p:spPr/>
        <p:txBody>
          <a:bodyPr/>
          <a:lstStyle/>
          <a:p>
            <a:r>
              <a:rPr lang="en-GB" dirty="0"/>
              <a:t>Microscope objectives</a:t>
            </a:r>
          </a:p>
        </p:txBody>
      </p:sp>
      <p:sp>
        <p:nvSpPr>
          <p:cNvPr id="2" name="Date Placeholder 1">
            <a:extLst>
              <a:ext uri="{FF2B5EF4-FFF2-40B4-BE49-F238E27FC236}">
                <a16:creationId xmlns:a16="http://schemas.microsoft.com/office/drawing/2014/main" id="{58F7DF3E-7B6A-0E44-9BD7-CAF68E873455}"/>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D3C04438-8A32-D647-A7DC-ACB8167C05DA}"/>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1E896690-FE2D-0D4E-8FE3-649171408252}"/>
              </a:ext>
            </a:extLst>
          </p:cNvPr>
          <p:cNvSpPr>
            <a:spLocks noGrp="1"/>
          </p:cNvSpPr>
          <p:nvPr>
            <p:ph type="sldNum" sz="quarter" idx="12"/>
          </p:nvPr>
        </p:nvSpPr>
        <p:spPr/>
        <p:txBody>
          <a:bodyPr/>
          <a:lstStyle/>
          <a:p>
            <a:fld id="{E1E1CD7C-2161-7D43-862E-CE4C333CD873}" type="slidenum">
              <a:rPr lang="fr-FR" smtClean="0"/>
              <a:pPr/>
              <a:t>11</a:t>
            </a:fld>
            <a:endParaRPr lang="fr-FR" dirty="0"/>
          </a:p>
        </p:txBody>
      </p:sp>
      <p:sp>
        <p:nvSpPr>
          <p:cNvPr id="7" name="Content Placeholder 6">
            <a:extLst>
              <a:ext uri="{FF2B5EF4-FFF2-40B4-BE49-F238E27FC236}">
                <a16:creationId xmlns:a16="http://schemas.microsoft.com/office/drawing/2014/main" id="{0DCCE278-7584-3643-B12D-845F9E752BCB}"/>
              </a:ext>
            </a:extLst>
          </p:cNvPr>
          <p:cNvSpPr>
            <a:spLocks noGrp="1"/>
          </p:cNvSpPr>
          <p:nvPr>
            <p:ph sz="quarter" idx="13"/>
          </p:nvPr>
        </p:nvSpPr>
        <p:spPr>
          <a:xfrm>
            <a:off x="936626" y="1268414"/>
            <a:ext cx="3862353" cy="3636962"/>
          </a:xfrm>
        </p:spPr>
        <p:txBody>
          <a:bodyPr>
            <a:normAutofit fontScale="92500" lnSpcReduction="20000"/>
          </a:bodyPr>
          <a:lstStyle/>
          <a:p>
            <a:r>
              <a:rPr lang="en-GB" dirty="0"/>
              <a:t>The quality of the objective is paramount for the image quality. Objectives can be very complex and can cost 10s of thousands of CHF!</a:t>
            </a:r>
          </a:p>
          <a:p>
            <a:r>
              <a:rPr lang="en-GB" dirty="0"/>
              <a:t>They consist of a combination of many different lenses to correct for lens errors such as spherical or chromatic aberration.</a:t>
            </a:r>
          </a:p>
          <a:p>
            <a:r>
              <a:rPr lang="en-GB" dirty="0"/>
              <a:t>Some important parameters for objectives are:</a:t>
            </a:r>
          </a:p>
          <a:p>
            <a:pPr lvl="1"/>
            <a:r>
              <a:rPr lang="en-GB" dirty="0"/>
              <a:t>Magnification</a:t>
            </a:r>
          </a:p>
          <a:p>
            <a:pPr lvl="1"/>
            <a:r>
              <a:rPr lang="en-GB" dirty="0"/>
              <a:t>Numerical aperture</a:t>
            </a:r>
          </a:p>
          <a:p>
            <a:pPr lvl="1"/>
            <a:r>
              <a:rPr lang="en-GB" dirty="0"/>
              <a:t>Working distance</a:t>
            </a:r>
          </a:p>
          <a:p>
            <a:pPr lvl="1"/>
            <a:r>
              <a:rPr lang="en-GB" dirty="0"/>
              <a:t>Oil/air/water immersion</a:t>
            </a:r>
          </a:p>
          <a:p>
            <a:pPr lvl="1"/>
            <a:r>
              <a:rPr lang="en-GB" dirty="0"/>
              <a:t>Parfocal length</a:t>
            </a:r>
          </a:p>
          <a:p>
            <a:pPr lvl="1"/>
            <a:r>
              <a:rPr lang="en-GB" dirty="0"/>
              <a:t>Thread size</a:t>
            </a:r>
          </a:p>
        </p:txBody>
      </p:sp>
      <p:pic>
        <p:nvPicPr>
          <p:cNvPr id="9" name="Picture 8" descr="A close up of a device&#10;&#10;Description automatically generated">
            <a:extLst>
              <a:ext uri="{FF2B5EF4-FFF2-40B4-BE49-F238E27FC236}">
                <a16:creationId xmlns:a16="http://schemas.microsoft.com/office/drawing/2014/main" id="{8C9EE320-2D5F-8041-AC98-A0290E35E629}"/>
              </a:ext>
            </a:extLst>
          </p:cNvPr>
          <p:cNvPicPr>
            <a:picLocks noChangeAspect="1"/>
          </p:cNvPicPr>
          <p:nvPr/>
        </p:nvPicPr>
        <p:blipFill>
          <a:blip r:embed="rId2"/>
          <a:stretch>
            <a:fillRect/>
          </a:stretch>
        </p:blipFill>
        <p:spPr>
          <a:xfrm>
            <a:off x="5254031" y="533170"/>
            <a:ext cx="3550860" cy="2038580"/>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55E354AC-1774-A846-9EAC-F433A7019FC4}"/>
              </a:ext>
            </a:extLst>
          </p:cNvPr>
          <p:cNvPicPr>
            <a:picLocks noChangeAspect="1"/>
          </p:cNvPicPr>
          <p:nvPr/>
        </p:nvPicPr>
        <p:blipFill>
          <a:blip r:embed="rId3"/>
          <a:stretch>
            <a:fillRect/>
          </a:stretch>
        </p:blipFill>
        <p:spPr>
          <a:xfrm>
            <a:off x="5967699" y="2746105"/>
            <a:ext cx="2239675" cy="1805021"/>
          </a:xfrm>
          <a:prstGeom prst="rect">
            <a:avLst/>
          </a:prstGeom>
        </p:spPr>
      </p:pic>
    </p:spTree>
    <p:extLst>
      <p:ext uri="{BB962C8B-B14F-4D97-AF65-F5344CB8AC3E}">
        <p14:creationId xmlns:p14="http://schemas.microsoft.com/office/powerpoint/2010/main" val="215093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05050B-01A1-EF47-8517-D10E288E7A9D}"/>
              </a:ext>
            </a:extLst>
          </p:cNvPr>
          <p:cNvSpPr>
            <a:spLocks noGrp="1"/>
          </p:cNvSpPr>
          <p:nvPr>
            <p:ph type="title"/>
          </p:nvPr>
        </p:nvSpPr>
        <p:spPr/>
        <p:txBody>
          <a:bodyPr/>
          <a:lstStyle/>
          <a:p>
            <a:r>
              <a:rPr lang="en-GB" dirty="0"/>
              <a:t>Illumination system</a:t>
            </a:r>
          </a:p>
        </p:txBody>
      </p:sp>
      <p:sp>
        <p:nvSpPr>
          <p:cNvPr id="2" name="Date Placeholder 1">
            <a:extLst>
              <a:ext uri="{FF2B5EF4-FFF2-40B4-BE49-F238E27FC236}">
                <a16:creationId xmlns:a16="http://schemas.microsoft.com/office/drawing/2014/main" id="{BE1CAF12-60E0-1445-830E-472FBDEBD613}"/>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62F10BB8-13E2-984A-B2A2-C23ED92038B4}"/>
              </a:ext>
            </a:extLst>
          </p:cNvPr>
          <p:cNvSpPr>
            <a:spLocks noGrp="1"/>
          </p:cNvSpPr>
          <p:nvPr>
            <p:ph type="ftr" sz="quarter" idx="11"/>
          </p:nvPr>
        </p:nvSpPr>
        <p:spPr/>
        <p:txBody>
          <a:bodyPr/>
          <a:lstStyle/>
          <a:p>
            <a:r>
              <a:rPr lang="fr-FR" dirty="0"/>
              <a:t>Georg Fantner </a:t>
            </a:r>
          </a:p>
        </p:txBody>
      </p:sp>
      <p:sp>
        <p:nvSpPr>
          <p:cNvPr id="4" name="Slide Number Placeholder 3">
            <a:extLst>
              <a:ext uri="{FF2B5EF4-FFF2-40B4-BE49-F238E27FC236}">
                <a16:creationId xmlns:a16="http://schemas.microsoft.com/office/drawing/2014/main" id="{DC0086C0-2683-FC41-9F67-129E4D8ECDE6}"/>
              </a:ext>
            </a:extLst>
          </p:cNvPr>
          <p:cNvSpPr>
            <a:spLocks noGrp="1"/>
          </p:cNvSpPr>
          <p:nvPr>
            <p:ph type="sldNum" sz="quarter" idx="12"/>
          </p:nvPr>
        </p:nvSpPr>
        <p:spPr/>
        <p:txBody>
          <a:bodyPr/>
          <a:lstStyle/>
          <a:p>
            <a:fld id="{E1E1CD7C-2161-7D43-862E-CE4C333CD873}" type="slidenum">
              <a:rPr lang="fr-FR" smtClean="0"/>
              <a:pPr/>
              <a:t>12</a:t>
            </a:fld>
            <a:endParaRPr lang="fr-FR" dirty="0"/>
          </a:p>
        </p:txBody>
      </p:sp>
      <p:sp>
        <p:nvSpPr>
          <p:cNvPr id="7" name="Content Placeholder 6">
            <a:extLst>
              <a:ext uri="{FF2B5EF4-FFF2-40B4-BE49-F238E27FC236}">
                <a16:creationId xmlns:a16="http://schemas.microsoft.com/office/drawing/2014/main" id="{E0DFF6B6-1DD7-6E44-9BCF-7707BB2DDD88}"/>
              </a:ext>
            </a:extLst>
          </p:cNvPr>
          <p:cNvSpPr>
            <a:spLocks noGrp="1"/>
          </p:cNvSpPr>
          <p:nvPr>
            <p:ph sz="quarter" idx="13"/>
          </p:nvPr>
        </p:nvSpPr>
        <p:spPr>
          <a:xfrm>
            <a:off x="936626" y="1057072"/>
            <a:ext cx="4309826" cy="3848303"/>
          </a:xfrm>
        </p:spPr>
        <p:txBody>
          <a:bodyPr>
            <a:normAutofit fontScale="92500" lnSpcReduction="20000"/>
          </a:bodyPr>
          <a:lstStyle/>
          <a:p>
            <a:r>
              <a:rPr lang="en-GB" dirty="0"/>
              <a:t>Unless an object emits light on its own, we need to illuminate it to see it.</a:t>
            </a:r>
          </a:p>
          <a:p>
            <a:r>
              <a:rPr lang="en-GB" dirty="0"/>
              <a:t>Illumination can be grouped in different categories</a:t>
            </a:r>
          </a:p>
          <a:p>
            <a:pPr lvl="1"/>
            <a:r>
              <a:rPr lang="en-GB" dirty="0"/>
              <a:t>Through illumination (for microscopy techniques that measure how ”transparent” samples interact with light)</a:t>
            </a:r>
          </a:p>
          <a:p>
            <a:pPr lvl="1"/>
            <a:r>
              <a:rPr lang="en-GB" dirty="0"/>
              <a:t>Top illumination (for microscopy techniques that measure how ”reflective” samples interact with light)</a:t>
            </a:r>
          </a:p>
          <a:p>
            <a:pPr lvl="1"/>
            <a:endParaRPr lang="en-GB" dirty="0"/>
          </a:p>
          <a:p>
            <a:r>
              <a:rPr lang="en-GB" dirty="0"/>
              <a:t>For illumination it is important that we Illuminate the sample with enough light and that the light is uniform.</a:t>
            </a:r>
          </a:p>
          <a:p>
            <a:r>
              <a:rPr lang="en-GB" dirty="0"/>
              <a:t>The optical principles behind illumination are the same as those for the image formation system.</a:t>
            </a:r>
          </a:p>
          <a:p>
            <a:pPr lvl="1"/>
            <a:endParaRPr lang="en-GB" dirty="0"/>
          </a:p>
          <a:p>
            <a:endParaRPr lang="en-GB" dirty="0"/>
          </a:p>
        </p:txBody>
      </p:sp>
      <p:pic>
        <p:nvPicPr>
          <p:cNvPr id="10" name="Picture 9">
            <a:extLst>
              <a:ext uri="{FF2B5EF4-FFF2-40B4-BE49-F238E27FC236}">
                <a16:creationId xmlns:a16="http://schemas.microsoft.com/office/drawing/2014/main" id="{3D4C3FD2-37CB-8B45-9336-C6A3F5F338F9}"/>
              </a:ext>
            </a:extLst>
          </p:cNvPr>
          <p:cNvPicPr>
            <a:picLocks noChangeAspect="1"/>
          </p:cNvPicPr>
          <p:nvPr/>
        </p:nvPicPr>
        <p:blipFill>
          <a:blip r:embed="rId2"/>
          <a:stretch>
            <a:fillRect/>
          </a:stretch>
        </p:blipFill>
        <p:spPr>
          <a:xfrm>
            <a:off x="5362340" y="771525"/>
            <a:ext cx="3458277" cy="3711535"/>
          </a:xfrm>
          <a:prstGeom prst="rect">
            <a:avLst/>
          </a:prstGeom>
        </p:spPr>
      </p:pic>
    </p:spTree>
    <p:extLst>
      <p:ext uri="{BB962C8B-B14F-4D97-AF65-F5344CB8AC3E}">
        <p14:creationId xmlns:p14="http://schemas.microsoft.com/office/powerpoint/2010/main" val="1763737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4C6D11-AE5E-3747-AC98-C0AF54FF4B8B}"/>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53C7B952-EC50-984C-BDDC-901D4949EAE5}"/>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C65D2003-26BA-4E4E-9675-7E444A9AA105}"/>
              </a:ext>
            </a:extLst>
          </p:cNvPr>
          <p:cNvSpPr>
            <a:spLocks noGrp="1"/>
          </p:cNvSpPr>
          <p:nvPr>
            <p:ph type="sldNum" sz="quarter" idx="12"/>
          </p:nvPr>
        </p:nvSpPr>
        <p:spPr/>
        <p:txBody>
          <a:bodyPr/>
          <a:lstStyle/>
          <a:p>
            <a:fld id="{E1E1CD7C-2161-7D43-862E-CE4C333CD873}" type="slidenum">
              <a:rPr lang="fr-FR" smtClean="0"/>
              <a:pPr/>
              <a:t>13</a:t>
            </a:fld>
            <a:endParaRPr lang="fr-FR" dirty="0"/>
          </a:p>
        </p:txBody>
      </p:sp>
      <p:sp>
        <p:nvSpPr>
          <p:cNvPr id="5" name="Content Placeholder 4">
            <a:extLst>
              <a:ext uri="{FF2B5EF4-FFF2-40B4-BE49-F238E27FC236}">
                <a16:creationId xmlns:a16="http://schemas.microsoft.com/office/drawing/2014/main" id="{F5DDED2C-5812-AA47-9F14-951249AA3C18}"/>
              </a:ext>
            </a:extLst>
          </p:cNvPr>
          <p:cNvSpPr>
            <a:spLocks noGrp="1"/>
          </p:cNvSpPr>
          <p:nvPr>
            <p:ph sz="quarter" idx="13"/>
          </p:nvPr>
        </p:nvSpPr>
        <p:spPr>
          <a:xfrm>
            <a:off x="936626" y="358816"/>
            <a:ext cx="4248556" cy="4546560"/>
          </a:xfrm>
        </p:spPr>
        <p:txBody>
          <a:bodyPr/>
          <a:lstStyle/>
          <a:p>
            <a:r>
              <a:rPr lang="en-GB" dirty="0"/>
              <a:t>The preferred type of illumination is Köhler illumination:</a:t>
            </a:r>
          </a:p>
          <a:p>
            <a:endParaRPr lang="en-GB" dirty="0"/>
          </a:p>
          <a:p>
            <a:r>
              <a:rPr lang="en-GB" dirty="0"/>
              <a:t>Köhler illumination ensures uniform illumination and can be used to regulate the amount of light that illuminates the sample using apertures.</a:t>
            </a:r>
          </a:p>
          <a:p>
            <a:r>
              <a:rPr lang="en-GB" dirty="0"/>
              <a:t>An image of the lamp is projected using the collector lens onto the front focal plane of the condenser. The condenser transforms this image into a parallel ray of light illuminating the sample.</a:t>
            </a:r>
          </a:p>
          <a:p>
            <a:endParaRPr lang="en-GB" dirty="0"/>
          </a:p>
          <a:p>
            <a:endParaRPr lang="en-GB" dirty="0"/>
          </a:p>
          <a:p>
            <a:endParaRPr lang="en-GB" dirty="0"/>
          </a:p>
        </p:txBody>
      </p:sp>
      <p:pic>
        <p:nvPicPr>
          <p:cNvPr id="7" name="Picture 6">
            <a:extLst>
              <a:ext uri="{FF2B5EF4-FFF2-40B4-BE49-F238E27FC236}">
                <a16:creationId xmlns:a16="http://schemas.microsoft.com/office/drawing/2014/main" id="{8E24C5BA-6F20-544F-853B-87557CC0FC00}"/>
              </a:ext>
            </a:extLst>
          </p:cNvPr>
          <p:cNvPicPr>
            <a:picLocks noChangeAspect="1"/>
          </p:cNvPicPr>
          <p:nvPr/>
        </p:nvPicPr>
        <p:blipFill>
          <a:blip r:embed="rId2"/>
          <a:stretch>
            <a:fillRect/>
          </a:stretch>
        </p:blipFill>
        <p:spPr>
          <a:xfrm>
            <a:off x="5505855" y="522366"/>
            <a:ext cx="3317471" cy="4268528"/>
          </a:xfrm>
          <a:prstGeom prst="rect">
            <a:avLst/>
          </a:prstGeom>
        </p:spPr>
      </p:pic>
    </p:spTree>
    <p:extLst>
      <p:ext uri="{BB962C8B-B14F-4D97-AF65-F5344CB8AC3E}">
        <p14:creationId xmlns:p14="http://schemas.microsoft.com/office/powerpoint/2010/main" val="4126354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F419F6-8C6E-AD40-A682-BFD53C76DFA1}"/>
              </a:ext>
            </a:extLst>
          </p:cNvPr>
          <p:cNvSpPr>
            <a:spLocks noGrp="1"/>
          </p:cNvSpPr>
          <p:nvPr>
            <p:ph type="title"/>
          </p:nvPr>
        </p:nvSpPr>
        <p:spPr/>
        <p:txBody>
          <a:bodyPr/>
          <a:lstStyle/>
          <a:p>
            <a:r>
              <a:rPr lang="en-GB" dirty="0"/>
              <a:t>Resolution</a:t>
            </a:r>
          </a:p>
        </p:txBody>
      </p:sp>
      <p:sp>
        <p:nvSpPr>
          <p:cNvPr id="2" name="Date Placeholder 1">
            <a:extLst>
              <a:ext uri="{FF2B5EF4-FFF2-40B4-BE49-F238E27FC236}">
                <a16:creationId xmlns:a16="http://schemas.microsoft.com/office/drawing/2014/main" id="{CBB345BF-41EF-C344-AE4C-42067CC3DFAD}"/>
              </a:ext>
            </a:extLst>
          </p:cNvPr>
          <p:cNvSpPr>
            <a:spLocks noGrp="1"/>
          </p:cNvSpPr>
          <p:nvPr>
            <p:ph type="dt" sz="half" idx="10"/>
          </p:nvPr>
        </p:nvSpPr>
        <p:spPr/>
        <p:txBody>
          <a:bodyPr/>
          <a:lstStyle/>
          <a:p>
            <a:r>
              <a:rPr lang="fr-CH" dirty="0"/>
              <a:t>MT - 428 / METROLOGY</a:t>
            </a:r>
          </a:p>
        </p:txBody>
      </p:sp>
      <p:sp>
        <p:nvSpPr>
          <p:cNvPr id="3" name="Footer Placeholder 2">
            <a:extLst>
              <a:ext uri="{FF2B5EF4-FFF2-40B4-BE49-F238E27FC236}">
                <a16:creationId xmlns:a16="http://schemas.microsoft.com/office/drawing/2014/main" id="{878F6CB9-321A-6F4D-8681-264AB7BC0874}"/>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7AECF8C1-7BB9-C841-9525-1ED6F7D33083}"/>
              </a:ext>
            </a:extLst>
          </p:cNvPr>
          <p:cNvSpPr>
            <a:spLocks noGrp="1"/>
          </p:cNvSpPr>
          <p:nvPr>
            <p:ph type="sldNum" sz="quarter" idx="12"/>
          </p:nvPr>
        </p:nvSpPr>
        <p:spPr/>
        <p:txBody>
          <a:bodyPr/>
          <a:lstStyle/>
          <a:p>
            <a:fld id="{E1E1CD7C-2161-7D43-862E-CE4C333CD873}" type="slidenum">
              <a:rPr lang="fr-FR" smtClean="0"/>
              <a:pPr/>
              <a:t>14</a:t>
            </a:fld>
            <a:endParaRPr lang="fr-FR" dirty="0"/>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08158026-3A68-4143-8BDB-E0D8A45FBB8C}"/>
                  </a:ext>
                </a:extLst>
              </p:cNvPr>
              <p:cNvSpPr>
                <a:spLocks noGrp="1"/>
              </p:cNvSpPr>
              <p:nvPr>
                <p:ph sz="quarter" idx="13"/>
              </p:nvPr>
            </p:nvSpPr>
            <p:spPr>
              <a:xfrm>
                <a:off x="936625" y="1563688"/>
                <a:ext cx="4575715" cy="3341687"/>
              </a:xfrm>
            </p:spPr>
            <p:txBody>
              <a:bodyPr>
                <a:normAutofit fontScale="85000" lnSpcReduction="20000"/>
              </a:bodyPr>
              <a:lstStyle/>
              <a:p>
                <a:r>
                  <a:rPr lang="en-GB" dirty="0"/>
                  <a:t>Resolution for a diffraction-limited optical microscope: the minimum detectable distance between two closely spaced specimen points.</a:t>
                </a:r>
              </a:p>
              <a:p>
                <a:r>
                  <a:rPr lang="en-GB" dirty="0"/>
                  <a:t>Three characteristics of an objective determine the ultimate resolution limit of the microscope:</a:t>
                </a:r>
              </a:p>
              <a:p>
                <a:pPr lvl="1"/>
                <a:r>
                  <a:rPr lang="en-GB" dirty="0"/>
                  <a:t>The wavelength of the light used to illuminate the sample: </a:t>
                </a:r>
                <a14:m>
                  <m:oMath xmlns:m="http://schemas.openxmlformats.org/officeDocument/2006/math">
                    <m:r>
                      <a:rPr lang="fr-CH" i="1">
                        <a:latin typeface="Cambria Math" panose="02040503050406030204" pitchFamily="18" charset="0"/>
                      </a:rPr>
                      <m:t>𝜆</m:t>
                    </m:r>
                  </m:oMath>
                </a14:m>
                <a:endParaRPr lang="en-GB" dirty="0"/>
              </a:p>
              <a:p>
                <a:pPr lvl="1"/>
                <a:r>
                  <a:rPr lang="en-GB" dirty="0"/>
                  <a:t>The angular aperture of light captured by the objective: </a:t>
                </a:r>
                <a14:m>
                  <m:oMath xmlns:m="http://schemas.openxmlformats.org/officeDocument/2006/math">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d>
                          <m:dPr>
                            <m:ctrlPr>
                              <a:rPr lang="fr-CH" i="1">
                                <a:latin typeface="Cambria Math" panose="02040503050406030204" pitchFamily="18" charset="0"/>
                              </a:rPr>
                            </m:ctrlPr>
                          </m:dPr>
                          <m:e>
                            <m:r>
                              <a:rPr lang="fr-CH" i="1">
                                <a:latin typeface="Cambria Math" panose="02040503050406030204" pitchFamily="18" charset="0"/>
                              </a:rPr>
                              <m:t>𝜃</m:t>
                            </m:r>
                          </m:e>
                        </m:d>
                      </m:e>
                    </m:func>
                  </m:oMath>
                </a14:m>
                <a:endParaRPr lang="en-GB" dirty="0"/>
              </a:p>
              <a:p>
                <a:pPr lvl="1"/>
                <a:r>
                  <a:rPr lang="en-GB" dirty="0"/>
                  <a:t>The refractive index of the environment between the objective and the object: </a:t>
                </a:r>
                <a14:m>
                  <m:oMath xmlns:m="http://schemas.openxmlformats.org/officeDocument/2006/math">
                    <m:r>
                      <a:rPr lang="fr-CH" i="1">
                        <a:latin typeface="Cambria Math" panose="02040503050406030204" pitchFamily="18" charset="0"/>
                      </a:rPr>
                      <m:t>𝑛</m:t>
                    </m:r>
                  </m:oMath>
                </a14:m>
                <a:endParaRPr lang="en-GB" dirty="0"/>
              </a:p>
              <a:p>
                <a:pPr marL="342900" lvl="1" indent="0">
                  <a:buNone/>
                </a:pPr>
                <a:endParaRPr lang="fr-CH" i="1" dirty="0">
                  <a:latin typeface="Cambria Math" panose="02040503050406030204" pitchFamily="18" charset="0"/>
                </a:endParaRPr>
              </a:p>
              <a:p>
                <a:pPr marL="342900" lvl="1" indent="0">
                  <a:buNone/>
                </a:pPr>
                <a14:m>
                  <m:oMathPara xmlns:m="http://schemas.openxmlformats.org/officeDocument/2006/math">
                    <m:oMathParaPr>
                      <m:jc m:val="centerGroup"/>
                    </m:oMathParaPr>
                    <m:oMath xmlns:m="http://schemas.openxmlformats.org/officeDocument/2006/math">
                      <m:r>
                        <a:rPr lang="fr-CH" i="1">
                          <a:latin typeface="Cambria Math" panose="02040503050406030204" pitchFamily="18" charset="0"/>
                        </a:rPr>
                        <m:t>𝑅</m:t>
                      </m:r>
                      <m:r>
                        <a:rPr lang="fr-CH" i="1">
                          <a:latin typeface="Cambria Math" panose="02040503050406030204" pitchFamily="18" charset="0"/>
                        </a:rPr>
                        <m:t>=</m:t>
                      </m:r>
                      <m:r>
                        <a:rPr lang="fr-CH" i="1">
                          <a:latin typeface="Cambria Math" panose="02040503050406030204" pitchFamily="18" charset="0"/>
                        </a:rPr>
                        <m:t>𝜆</m:t>
                      </m:r>
                      <m:r>
                        <a:rPr lang="fr-CH" i="1">
                          <a:latin typeface="Cambria Math" panose="02040503050406030204" pitchFamily="18" charset="0"/>
                        </a:rPr>
                        <m:t>/2</m:t>
                      </m:r>
                      <m:r>
                        <a:rPr lang="fr-CH" i="1">
                          <a:latin typeface="Cambria Math" panose="02040503050406030204" pitchFamily="18" charset="0"/>
                        </a:rPr>
                        <m:t>𝑛</m:t>
                      </m:r>
                      <m:r>
                        <a:rPr lang="fr-CH" i="1">
                          <a:latin typeface="Cambria Math" panose="02040503050406030204" pitchFamily="18" charset="0"/>
                        </a:rPr>
                        <m:t>(</m:t>
                      </m:r>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d>
                            <m:dPr>
                              <m:ctrlPr>
                                <a:rPr lang="fr-CH" i="1">
                                  <a:latin typeface="Cambria Math" panose="02040503050406030204" pitchFamily="18" charset="0"/>
                                </a:rPr>
                              </m:ctrlPr>
                            </m:dPr>
                            <m:e>
                              <m:r>
                                <a:rPr lang="fr-CH" i="1">
                                  <a:latin typeface="Cambria Math" panose="02040503050406030204" pitchFamily="18" charset="0"/>
                                </a:rPr>
                                <m:t>𝜃</m:t>
                              </m:r>
                            </m:e>
                          </m:d>
                        </m:e>
                      </m:func>
                      <m:r>
                        <a:rPr lang="fr-CH" i="1">
                          <a:latin typeface="Cambria Math" panose="02040503050406030204" pitchFamily="18" charset="0"/>
                        </a:rPr>
                        <m:t>)</m:t>
                      </m:r>
                    </m:oMath>
                  </m:oMathPara>
                </a14:m>
                <a:endParaRPr lang="en-GB" dirty="0"/>
              </a:p>
              <a:p>
                <a:pPr marL="342900" lvl="1" indent="0" algn="ctr">
                  <a:buNone/>
                </a:pPr>
                <a:r>
                  <a:rPr lang="en-GB" sz="1300" i="1" dirty="0"/>
                  <a:t>This formula is empirical.</a:t>
                </a:r>
              </a:p>
              <a:p>
                <a:r>
                  <a:rPr lang="en-GB" i="1" dirty="0"/>
                  <a:t>Magnification does not influence specimen resolution!</a:t>
                </a:r>
                <a:endParaRPr lang="en-GB" dirty="0"/>
              </a:p>
              <a:p>
                <a:endParaRPr lang="en-GB" dirty="0"/>
              </a:p>
            </p:txBody>
          </p:sp>
        </mc:Choice>
        <mc:Fallback>
          <p:sp>
            <p:nvSpPr>
              <p:cNvPr id="5" name="Content Placeholder 4">
                <a:extLst>
                  <a:ext uri="{FF2B5EF4-FFF2-40B4-BE49-F238E27FC236}">
                    <a16:creationId xmlns:a16="http://schemas.microsoft.com/office/drawing/2014/main" id="{08158026-3A68-4143-8BDB-E0D8A45FBB8C}"/>
                  </a:ext>
                </a:extLst>
              </p:cNvPr>
              <p:cNvSpPr>
                <a:spLocks noGrp="1" noRot="1" noChangeAspect="1" noMove="1" noResize="1" noEditPoints="1" noAdjustHandles="1" noChangeArrowheads="1" noChangeShapeType="1" noTextEdit="1"/>
              </p:cNvSpPr>
              <p:nvPr>
                <p:ph sz="quarter" idx="13"/>
              </p:nvPr>
            </p:nvSpPr>
            <p:spPr>
              <a:xfrm>
                <a:off x="936625" y="1563688"/>
                <a:ext cx="4575715" cy="3341687"/>
              </a:xfrm>
              <a:blipFill>
                <a:blip r:embed="rId2"/>
                <a:stretch>
                  <a:fillRect t="-2273"/>
                </a:stretch>
              </a:blipFill>
            </p:spPr>
            <p:txBody>
              <a:bodyPr/>
              <a:lstStyle/>
              <a:p>
                <a:r>
                  <a:rPr lang="en-GB">
                    <a:noFill/>
                  </a:rPr>
                  <a:t> </a:t>
                </a:r>
              </a:p>
            </p:txBody>
          </p:sp>
        </mc:Fallback>
      </mc:AlternateContent>
      <p:pic>
        <p:nvPicPr>
          <p:cNvPr id="8" name="Picture 7" descr="A close up of a logo&#10;&#10;Description automatically generated">
            <a:extLst>
              <a:ext uri="{FF2B5EF4-FFF2-40B4-BE49-F238E27FC236}">
                <a16:creationId xmlns:a16="http://schemas.microsoft.com/office/drawing/2014/main" id="{837544AD-E54A-024B-84A9-78832964BA68}"/>
              </a:ext>
            </a:extLst>
          </p:cNvPr>
          <p:cNvPicPr>
            <a:picLocks noChangeAspect="1"/>
          </p:cNvPicPr>
          <p:nvPr/>
        </p:nvPicPr>
        <p:blipFill>
          <a:blip r:embed="rId3"/>
          <a:stretch>
            <a:fillRect/>
          </a:stretch>
        </p:blipFill>
        <p:spPr>
          <a:xfrm>
            <a:off x="5552863" y="1270873"/>
            <a:ext cx="2962487" cy="2568310"/>
          </a:xfrm>
          <a:prstGeom prst="rect">
            <a:avLst/>
          </a:prstGeom>
        </p:spPr>
      </p:pic>
    </p:spTree>
    <p:extLst>
      <p:ext uri="{BB962C8B-B14F-4D97-AF65-F5344CB8AC3E}">
        <p14:creationId xmlns:p14="http://schemas.microsoft.com/office/powerpoint/2010/main" val="285988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1D22C-2F76-D24A-864C-7F1AA0E2E174}"/>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72E7DA72-A818-114A-866E-DF051129538B}"/>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1154D29C-6F09-3B4F-BEB7-76AB652E57F9}"/>
              </a:ext>
            </a:extLst>
          </p:cNvPr>
          <p:cNvSpPr>
            <a:spLocks noGrp="1"/>
          </p:cNvSpPr>
          <p:nvPr>
            <p:ph type="sldNum" sz="quarter" idx="12"/>
          </p:nvPr>
        </p:nvSpPr>
        <p:spPr/>
        <p:txBody>
          <a:bodyPr/>
          <a:lstStyle/>
          <a:p>
            <a:fld id="{E1E1CD7C-2161-7D43-862E-CE4C333CD873}" type="slidenum">
              <a:rPr lang="fr-FR" smtClean="0"/>
              <a:pPr/>
              <a:t>15</a:t>
            </a:fld>
            <a:endParaRPr lang="fr-FR" dirty="0"/>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04E6F412-2EAB-9140-9F45-38FA0EF8B063}"/>
                  </a:ext>
                </a:extLst>
              </p:cNvPr>
              <p:cNvSpPr>
                <a:spLocks noGrp="1"/>
              </p:cNvSpPr>
              <p:nvPr>
                <p:ph sz="quarter" idx="13"/>
              </p:nvPr>
            </p:nvSpPr>
            <p:spPr>
              <a:xfrm>
                <a:off x="936625" y="358816"/>
                <a:ext cx="4724873" cy="4546560"/>
              </a:xfrm>
            </p:spPr>
            <p:txBody>
              <a:bodyPr/>
              <a:lstStyle/>
              <a:p>
                <a14:m>
                  <m:oMath xmlns:m="http://schemas.openxmlformats.org/officeDocument/2006/math">
                    <m:r>
                      <a:rPr lang="fr-CH" i="1">
                        <a:latin typeface="Cambria Math" panose="02040503050406030204" pitchFamily="18" charset="0"/>
                      </a:rPr>
                      <m:t>𝑛</m:t>
                    </m:r>
                    <m:r>
                      <a:rPr lang="fr-CH" i="1">
                        <a:latin typeface="Cambria Math" panose="02040503050406030204" pitchFamily="18" charset="0"/>
                      </a:rPr>
                      <m:t>(</m:t>
                    </m:r>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d>
                          <m:dPr>
                            <m:ctrlPr>
                              <a:rPr lang="fr-CH" i="1">
                                <a:latin typeface="Cambria Math" panose="02040503050406030204" pitchFamily="18" charset="0"/>
                              </a:rPr>
                            </m:ctrlPr>
                          </m:dPr>
                          <m:e>
                            <m:r>
                              <a:rPr lang="fr-CH" i="1">
                                <a:latin typeface="Cambria Math" panose="02040503050406030204" pitchFamily="18" charset="0"/>
                              </a:rPr>
                              <m:t>𝜃</m:t>
                            </m:r>
                          </m:e>
                        </m:d>
                      </m:e>
                    </m:func>
                    <m:r>
                      <a:rPr lang="fr-CH" i="1">
                        <a:latin typeface="Cambria Math" panose="02040503050406030204" pitchFamily="18" charset="0"/>
                      </a:rPr>
                      <m:t>)</m:t>
                    </m:r>
                  </m:oMath>
                </a14:m>
                <a:r>
                  <a:rPr lang="en-GB" dirty="0"/>
                  <a:t> is called the Numerical Aperture (NA). NA values range from 0.1 to 1.6. </a:t>
                </a:r>
                <a:r>
                  <a:rPr lang="en-GB" dirty="0">
                    <a:hlinkClick r:id="rId2"/>
                  </a:rPr>
                  <a:t>https://</a:t>
                </a:r>
                <a:r>
                  <a:rPr lang="en-GB" dirty="0" err="1">
                    <a:hlinkClick r:id="rId2"/>
                  </a:rPr>
                  <a:t>www.microscopyu.com</a:t>
                </a:r>
                <a:r>
                  <a:rPr lang="en-GB" dirty="0">
                    <a:hlinkClick r:id="rId2"/>
                  </a:rPr>
                  <a:t>/tutorials/</a:t>
                </a:r>
                <a:r>
                  <a:rPr lang="en-GB" dirty="0" err="1">
                    <a:hlinkClick r:id="rId2"/>
                  </a:rPr>
                  <a:t>imageformation-airyna</a:t>
                </a:r>
                <a:endParaRPr lang="en-GB" dirty="0"/>
              </a:p>
              <a:p>
                <a:endParaRPr lang="en-GB" dirty="0"/>
              </a:p>
              <a:p>
                <a:r>
                  <a:rPr lang="en-GB" dirty="0"/>
                  <a:t>Because </a:t>
                </a:r>
                <a14:m>
                  <m:oMath xmlns:m="http://schemas.openxmlformats.org/officeDocument/2006/math">
                    <m:r>
                      <a:rPr lang="fr-CH" i="1">
                        <a:latin typeface="Cambria Math" panose="02040503050406030204" pitchFamily="18" charset="0"/>
                      </a:rPr>
                      <m:t>𝑛</m:t>
                    </m:r>
                  </m:oMath>
                </a14:m>
                <a:r>
                  <a:rPr lang="en-GB" dirty="0"/>
                  <a:t> directly affects the resolution, high magnification objectives are used with immersion oil (</a:t>
                </a:r>
                <a14:m>
                  <m:oMath xmlns:m="http://schemas.openxmlformats.org/officeDocument/2006/math">
                    <m:r>
                      <a:rPr lang="fr-CH" i="1">
                        <a:latin typeface="Cambria Math" panose="02040503050406030204" pitchFamily="18" charset="0"/>
                      </a:rPr>
                      <m:t>𝑛</m:t>
                    </m:r>
                    <m:r>
                      <a:rPr lang="fr-CH" i="1">
                        <a:latin typeface="Cambria Math" panose="02040503050406030204" pitchFamily="18" charset="0"/>
                      </a:rPr>
                      <m:t> </m:t>
                    </m:r>
                  </m:oMath>
                </a14:m>
                <a:r>
                  <a:rPr lang="en-GB" dirty="0"/>
                  <a:t>=1.5) between the objective and the cover slip. </a:t>
                </a:r>
              </a:p>
              <a:p>
                <a:endParaRPr lang="en-GB" dirty="0"/>
              </a:p>
              <a:p>
                <a:r>
                  <a:rPr lang="en-GB" dirty="0"/>
                  <a:t>The wavelength also is important. Blue light can be better resolved than red light.</a:t>
                </a:r>
              </a:p>
              <a:p>
                <a:endParaRPr lang="en-GB" dirty="0"/>
              </a:p>
            </p:txBody>
          </p:sp>
        </mc:Choice>
        <mc:Fallback>
          <p:sp>
            <p:nvSpPr>
              <p:cNvPr id="5" name="Content Placeholder 4">
                <a:extLst>
                  <a:ext uri="{FF2B5EF4-FFF2-40B4-BE49-F238E27FC236}">
                    <a16:creationId xmlns:a16="http://schemas.microsoft.com/office/drawing/2014/main" id="{04E6F412-2EAB-9140-9F45-38FA0EF8B063}"/>
                  </a:ext>
                </a:extLst>
              </p:cNvPr>
              <p:cNvSpPr>
                <a:spLocks noGrp="1" noRot="1" noChangeAspect="1" noMove="1" noResize="1" noEditPoints="1" noAdjustHandles="1" noChangeArrowheads="1" noChangeShapeType="1" noTextEdit="1"/>
              </p:cNvSpPr>
              <p:nvPr>
                <p:ph sz="quarter" idx="13"/>
              </p:nvPr>
            </p:nvSpPr>
            <p:spPr>
              <a:xfrm>
                <a:off x="936625" y="358816"/>
                <a:ext cx="4724873" cy="4546560"/>
              </a:xfrm>
              <a:blipFill>
                <a:blip r:embed="rId3"/>
                <a:stretch>
                  <a:fillRect t="-1114" r="-1072"/>
                </a:stretch>
              </a:blipFill>
            </p:spPr>
            <p:txBody>
              <a:bodyPr/>
              <a:lstStyle/>
              <a:p>
                <a:r>
                  <a:rPr lang="en-GB">
                    <a:noFill/>
                  </a:rPr>
                  <a:t> </a:t>
                </a:r>
              </a:p>
            </p:txBody>
          </p:sp>
        </mc:Fallback>
      </mc:AlternateContent>
      <p:pic>
        <p:nvPicPr>
          <p:cNvPr id="8" name="Picture 7" descr="A screenshot of a cell phone&#10;&#10;Description automatically generated">
            <a:extLst>
              <a:ext uri="{FF2B5EF4-FFF2-40B4-BE49-F238E27FC236}">
                <a16:creationId xmlns:a16="http://schemas.microsoft.com/office/drawing/2014/main" id="{E6C6AC63-2BE1-044F-918A-3F3D99ED3650}"/>
              </a:ext>
            </a:extLst>
          </p:cNvPr>
          <p:cNvPicPr>
            <a:picLocks noChangeAspect="1"/>
          </p:cNvPicPr>
          <p:nvPr/>
        </p:nvPicPr>
        <p:blipFill>
          <a:blip r:embed="rId4"/>
          <a:stretch>
            <a:fillRect/>
          </a:stretch>
        </p:blipFill>
        <p:spPr>
          <a:xfrm>
            <a:off x="6087585" y="564204"/>
            <a:ext cx="2479780" cy="3877283"/>
          </a:xfrm>
          <a:prstGeom prst="rect">
            <a:avLst/>
          </a:prstGeom>
        </p:spPr>
      </p:pic>
    </p:spTree>
    <p:extLst>
      <p:ext uri="{BB962C8B-B14F-4D97-AF65-F5344CB8AC3E}">
        <p14:creationId xmlns:p14="http://schemas.microsoft.com/office/powerpoint/2010/main" val="2742195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3D0BA2-D474-5147-8AB0-D4EB0D94C0CB}"/>
              </a:ext>
            </a:extLst>
          </p:cNvPr>
          <p:cNvSpPr>
            <a:spLocks noGrp="1"/>
          </p:cNvSpPr>
          <p:nvPr>
            <p:ph type="title"/>
          </p:nvPr>
        </p:nvSpPr>
        <p:spPr/>
        <p:txBody>
          <a:bodyPr/>
          <a:lstStyle/>
          <a:p>
            <a:r>
              <a:rPr lang="en-GB" dirty="0"/>
              <a:t>Different microscope setups</a:t>
            </a:r>
          </a:p>
        </p:txBody>
      </p:sp>
      <p:sp>
        <p:nvSpPr>
          <p:cNvPr id="2" name="Date Placeholder 1">
            <a:extLst>
              <a:ext uri="{FF2B5EF4-FFF2-40B4-BE49-F238E27FC236}">
                <a16:creationId xmlns:a16="http://schemas.microsoft.com/office/drawing/2014/main" id="{485DDBD4-FCE5-FF42-A864-2BA16D2C680D}"/>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54F5CBF8-C17A-5647-B67A-3AE8F2003252}"/>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008173A2-A888-7747-9ECA-913518D2A674}"/>
              </a:ext>
            </a:extLst>
          </p:cNvPr>
          <p:cNvSpPr>
            <a:spLocks noGrp="1"/>
          </p:cNvSpPr>
          <p:nvPr>
            <p:ph type="sldNum" sz="quarter" idx="12"/>
          </p:nvPr>
        </p:nvSpPr>
        <p:spPr/>
        <p:txBody>
          <a:bodyPr/>
          <a:lstStyle/>
          <a:p>
            <a:fld id="{E1E1CD7C-2161-7D43-862E-CE4C333CD873}" type="slidenum">
              <a:rPr lang="fr-FR" smtClean="0"/>
              <a:pPr/>
              <a:t>16</a:t>
            </a:fld>
            <a:endParaRPr lang="fr-FR" dirty="0"/>
          </a:p>
        </p:txBody>
      </p:sp>
      <p:pic>
        <p:nvPicPr>
          <p:cNvPr id="8" name="Picture 7">
            <a:extLst>
              <a:ext uri="{FF2B5EF4-FFF2-40B4-BE49-F238E27FC236}">
                <a16:creationId xmlns:a16="http://schemas.microsoft.com/office/drawing/2014/main" id="{AC2C1216-AC66-4947-A47D-0BC0D8131AA5}"/>
              </a:ext>
            </a:extLst>
          </p:cNvPr>
          <p:cNvPicPr>
            <a:picLocks noChangeAspect="1"/>
          </p:cNvPicPr>
          <p:nvPr/>
        </p:nvPicPr>
        <p:blipFill>
          <a:blip r:embed="rId2"/>
          <a:stretch>
            <a:fillRect/>
          </a:stretch>
        </p:blipFill>
        <p:spPr>
          <a:xfrm>
            <a:off x="5372573" y="1800681"/>
            <a:ext cx="3051986" cy="2765684"/>
          </a:xfrm>
          <a:prstGeom prst="rect">
            <a:avLst/>
          </a:prstGeom>
        </p:spPr>
      </p:pic>
      <p:pic>
        <p:nvPicPr>
          <p:cNvPr id="9" name="Picture 8">
            <a:extLst>
              <a:ext uri="{FF2B5EF4-FFF2-40B4-BE49-F238E27FC236}">
                <a16:creationId xmlns:a16="http://schemas.microsoft.com/office/drawing/2014/main" id="{66759A4E-E8C0-4840-A3DD-397A564D7925}"/>
              </a:ext>
            </a:extLst>
          </p:cNvPr>
          <p:cNvPicPr>
            <a:picLocks noChangeAspect="1"/>
          </p:cNvPicPr>
          <p:nvPr/>
        </p:nvPicPr>
        <p:blipFill>
          <a:blip r:embed="rId3"/>
          <a:stretch>
            <a:fillRect/>
          </a:stretch>
        </p:blipFill>
        <p:spPr>
          <a:xfrm>
            <a:off x="1113113" y="1749989"/>
            <a:ext cx="3323004" cy="3154751"/>
          </a:xfrm>
          <a:prstGeom prst="rect">
            <a:avLst/>
          </a:prstGeom>
        </p:spPr>
      </p:pic>
      <p:sp>
        <p:nvSpPr>
          <p:cNvPr id="10" name="TextBox 9">
            <a:extLst>
              <a:ext uri="{FF2B5EF4-FFF2-40B4-BE49-F238E27FC236}">
                <a16:creationId xmlns:a16="http://schemas.microsoft.com/office/drawing/2014/main" id="{B4955480-446B-F740-873F-58BC6971A59D}"/>
              </a:ext>
            </a:extLst>
          </p:cNvPr>
          <p:cNvSpPr txBox="1"/>
          <p:nvPr/>
        </p:nvSpPr>
        <p:spPr>
          <a:xfrm>
            <a:off x="1614791" y="1234465"/>
            <a:ext cx="1675459" cy="300082"/>
          </a:xfrm>
          <a:prstGeom prst="rect">
            <a:avLst/>
          </a:prstGeom>
          <a:noFill/>
        </p:spPr>
        <p:txBody>
          <a:bodyPr wrap="none" rtlCol="0">
            <a:spAutoFit/>
          </a:bodyPr>
          <a:lstStyle/>
          <a:p>
            <a:r>
              <a:rPr lang="en-GB" dirty="0"/>
              <a:t>Upright microscope</a:t>
            </a:r>
          </a:p>
        </p:txBody>
      </p:sp>
      <p:sp>
        <p:nvSpPr>
          <p:cNvPr id="11" name="TextBox 10">
            <a:extLst>
              <a:ext uri="{FF2B5EF4-FFF2-40B4-BE49-F238E27FC236}">
                <a16:creationId xmlns:a16="http://schemas.microsoft.com/office/drawing/2014/main" id="{FE3CD6A9-0493-5646-95D9-0E19BC63D2B8}"/>
              </a:ext>
            </a:extLst>
          </p:cNvPr>
          <p:cNvSpPr txBox="1"/>
          <p:nvPr/>
        </p:nvSpPr>
        <p:spPr>
          <a:xfrm>
            <a:off x="6039640" y="1266010"/>
            <a:ext cx="1742785" cy="300082"/>
          </a:xfrm>
          <a:prstGeom prst="rect">
            <a:avLst/>
          </a:prstGeom>
          <a:noFill/>
        </p:spPr>
        <p:txBody>
          <a:bodyPr wrap="none" rtlCol="0">
            <a:spAutoFit/>
          </a:bodyPr>
          <a:lstStyle/>
          <a:p>
            <a:r>
              <a:rPr lang="en-GB" dirty="0"/>
              <a:t>Inverted microscope</a:t>
            </a:r>
          </a:p>
        </p:txBody>
      </p:sp>
    </p:spTree>
    <p:extLst>
      <p:ext uri="{BB962C8B-B14F-4D97-AF65-F5344CB8AC3E}">
        <p14:creationId xmlns:p14="http://schemas.microsoft.com/office/powerpoint/2010/main" val="2939846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F0F22C-2346-384B-BC0C-F65CFFC74D84}"/>
              </a:ext>
            </a:extLst>
          </p:cNvPr>
          <p:cNvSpPr>
            <a:spLocks noGrp="1"/>
          </p:cNvSpPr>
          <p:nvPr>
            <p:ph type="title"/>
          </p:nvPr>
        </p:nvSpPr>
        <p:spPr/>
        <p:txBody>
          <a:bodyPr/>
          <a:lstStyle/>
          <a:p>
            <a:r>
              <a:rPr lang="en-GB" dirty="0"/>
              <a:t>Many different optical microscope modes exist</a:t>
            </a:r>
          </a:p>
        </p:txBody>
      </p:sp>
      <p:sp>
        <p:nvSpPr>
          <p:cNvPr id="2" name="Date Placeholder 1">
            <a:extLst>
              <a:ext uri="{FF2B5EF4-FFF2-40B4-BE49-F238E27FC236}">
                <a16:creationId xmlns:a16="http://schemas.microsoft.com/office/drawing/2014/main" id="{0FB7B70C-339C-8945-8D35-BE765C99CA14}"/>
              </a:ext>
            </a:extLst>
          </p:cNvPr>
          <p:cNvSpPr>
            <a:spLocks noGrp="1"/>
          </p:cNvSpPr>
          <p:nvPr>
            <p:ph type="dt" sz="half" idx="10"/>
          </p:nvPr>
        </p:nvSpPr>
        <p:spPr/>
        <p:txBody>
          <a:bodyPr/>
          <a:lstStyle/>
          <a:p>
            <a:r>
              <a:rPr lang="fr-CH" dirty="0"/>
              <a:t>MT - 428 / METROLOGY</a:t>
            </a:r>
          </a:p>
        </p:txBody>
      </p:sp>
      <p:sp>
        <p:nvSpPr>
          <p:cNvPr id="3" name="Footer Placeholder 2">
            <a:extLst>
              <a:ext uri="{FF2B5EF4-FFF2-40B4-BE49-F238E27FC236}">
                <a16:creationId xmlns:a16="http://schemas.microsoft.com/office/drawing/2014/main" id="{E9EE1D0A-7E72-D046-A381-68CBD029ABBD}"/>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DC860732-277D-084C-9F11-69754457A153}"/>
              </a:ext>
            </a:extLst>
          </p:cNvPr>
          <p:cNvSpPr>
            <a:spLocks noGrp="1"/>
          </p:cNvSpPr>
          <p:nvPr>
            <p:ph type="sldNum" sz="quarter" idx="12"/>
          </p:nvPr>
        </p:nvSpPr>
        <p:spPr/>
        <p:txBody>
          <a:bodyPr/>
          <a:lstStyle/>
          <a:p>
            <a:fld id="{E1E1CD7C-2161-7D43-862E-CE4C333CD873}" type="slidenum">
              <a:rPr lang="fr-FR" smtClean="0"/>
              <a:pPr/>
              <a:t>17</a:t>
            </a:fld>
            <a:endParaRPr lang="fr-FR" dirty="0"/>
          </a:p>
        </p:txBody>
      </p:sp>
      <p:sp>
        <p:nvSpPr>
          <p:cNvPr id="10" name="Content Placeholder 9">
            <a:extLst>
              <a:ext uri="{FF2B5EF4-FFF2-40B4-BE49-F238E27FC236}">
                <a16:creationId xmlns:a16="http://schemas.microsoft.com/office/drawing/2014/main" id="{92749491-81E6-6B4A-9576-37DBBE6A3B04}"/>
              </a:ext>
            </a:extLst>
          </p:cNvPr>
          <p:cNvSpPr>
            <a:spLocks noGrp="1"/>
          </p:cNvSpPr>
          <p:nvPr>
            <p:ph sz="quarter" idx="13"/>
          </p:nvPr>
        </p:nvSpPr>
        <p:spPr/>
        <p:txBody>
          <a:bodyPr/>
          <a:lstStyle/>
          <a:p>
            <a:r>
              <a:rPr lang="en-GB" dirty="0"/>
              <a:t>Bright-field</a:t>
            </a:r>
          </a:p>
          <a:p>
            <a:r>
              <a:rPr lang="en-GB" dirty="0"/>
              <a:t>Dark field</a:t>
            </a:r>
          </a:p>
          <a:p>
            <a:r>
              <a:rPr lang="en-GB" dirty="0"/>
              <a:t>Phase contrast</a:t>
            </a:r>
          </a:p>
          <a:p>
            <a:r>
              <a:rPr lang="en-GB" dirty="0"/>
              <a:t>Differential interference contrast (DIC)</a:t>
            </a:r>
          </a:p>
          <a:p>
            <a:r>
              <a:rPr lang="en-GB" dirty="0"/>
              <a:t>Fluorescence</a:t>
            </a:r>
          </a:p>
          <a:p>
            <a:r>
              <a:rPr lang="en-GB" dirty="0"/>
              <a:t>…</a:t>
            </a:r>
          </a:p>
        </p:txBody>
      </p:sp>
    </p:spTree>
    <p:extLst>
      <p:ext uri="{BB962C8B-B14F-4D97-AF65-F5344CB8AC3E}">
        <p14:creationId xmlns:p14="http://schemas.microsoft.com/office/powerpoint/2010/main" val="1487121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5631D0-4EDB-0245-8598-91C3F724EE62}"/>
              </a:ext>
            </a:extLst>
          </p:cNvPr>
          <p:cNvSpPr>
            <a:spLocks noGrp="1"/>
          </p:cNvSpPr>
          <p:nvPr>
            <p:ph type="title"/>
          </p:nvPr>
        </p:nvSpPr>
        <p:spPr/>
        <p:txBody>
          <a:bodyPr/>
          <a:lstStyle/>
          <a:p>
            <a:r>
              <a:rPr lang="en-GB" dirty="0"/>
              <a:t>Darkfield and phase contrast</a:t>
            </a:r>
          </a:p>
        </p:txBody>
      </p:sp>
      <p:sp>
        <p:nvSpPr>
          <p:cNvPr id="2" name="Date Placeholder 1">
            <a:extLst>
              <a:ext uri="{FF2B5EF4-FFF2-40B4-BE49-F238E27FC236}">
                <a16:creationId xmlns:a16="http://schemas.microsoft.com/office/drawing/2014/main" id="{761063DB-E904-BC49-9BB2-601813E4D067}"/>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6A2B7F0F-FE55-1A41-B093-70BE0E14143D}"/>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7D03506F-2CFE-9A4B-AA0E-41E5C1D83A3D}"/>
              </a:ext>
            </a:extLst>
          </p:cNvPr>
          <p:cNvSpPr>
            <a:spLocks noGrp="1"/>
          </p:cNvSpPr>
          <p:nvPr>
            <p:ph type="sldNum" sz="quarter" idx="12"/>
          </p:nvPr>
        </p:nvSpPr>
        <p:spPr/>
        <p:txBody>
          <a:bodyPr/>
          <a:lstStyle/>
          <a:p>
            <a:fld id="{E1E1CD7C-2161-7D43-862E-CE4C333CD873}" type="slidenum">
              <a:rPr lang="fr-FR" smtClean="0"/>
              <a:pPr/>
              <a:t>18</a:t>
            </a:fld>
            <a:endParaRPr lang="fr-FR" dirty="0"/>
          </a:p>
        </p:txBody>
      </p:sp>
      <p:pic>
        <p:nvPicPr>
          <p:cNvPr id="11" name="Dark_field_and_phase_contrast_microscopies" descr="Dark_field_and_phase_contrast_microscopies">
            <a:hlinkClick r:id="" action="ppaction://media"/>
            <a:extLst>
              <a:ext uri="{FF2B5EF4-FFF2-40B4-BE49-F238E27FC236}">
                <a16:creationId xmlns:a16="http://schemas.microsoft.com/office/drawing/2014/main" id="{59A70B7A-A671-3542-858E-693731456885}"/>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752272" y="1101271"/>
            <a:ext cx="5071894" cy="3803469"/>
          </a:xfrm>
        </p:spPr>
      </p:pic>
      <p:pic>
        <p:nvPicPr>
          <p:cNvPr id="12" name="Picture 11">
            <a:extLst>
              <a:ext uri="{FF2B5EF4-FFF2-40B4-BE49-F238E27FC236}">
                <a16:creationId xmlns:a16="http://schemas.microsoft.com/office/drawing/2014/main" id="{D86AD3DD-5839-3942-8DAE-73B64D1E5524}"/>
              </a:ext>
            </a:extLst>
          </p:cNvPr>
          <p:cNvPicPr>
            <a:picLocks noChangeAspect="1"/>
          </p:cNvPicPr>
          <p:nvPr/>
        </p:nvPicPr>
        <p:blipFill>
          <a:blip r:embed="rId6"/>
          <a:stretch>
            <a:fillRect/>
          </a:stretch>
        </p:blipFill>
        <p:spPr>
          <a:xfrm>
            <a:off x="5940054" y="1101271"/>
            <a:ext cx="3058031" cy="2038687"/>
          </a:xfrm>
          <a:prstGeom prst="rect">
            <a:avLst/>
          </a:prstGeom>
        </p:spPr>
      </p:pic>
    </p:spTree>
    <p:extLst>
      <p:ext uri="{BB962C8B-B14F-4D97-AF65-F5344CB8AC3E}">
        <p14:creationId xmlns:p14="http://schemas.microsoft.com/office/powerpoint/2010/main" val="329034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5B4CD4-7A55-7B4A-83CA-9D9A64D973F5}"/>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E011DF6B-0F9B-774A-A2B7-91FB64C3B889}"/>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62ECF257-A9E0-5549-A207-E0994217E4FD}"/>
              </a:ext>
            </a:extLst>
          </p:cNvPr>
          <p:cNvSpPr>
            <a:spLocks noGrp="1"/>
          </p:cNvSpPr>
          <p:nvPr>
            <p:ph type="sldNum" sz="quarter" idx="12"/>
          </p:nvPr>
        </p:nvSpPr>
        <p:spPr/>
        <p:txBody>
          <a:bodyPr/>
          <a:lstStyle/>
          <a:p>
            <a:fld id="{E1E1CD7C-2161-7D43-862E-CE4C333CD873}" type="slidenum">
              <a:rPr lang="fr-FR" smtClean="0"/>
              <a:pPr/>
              <a:t>19</a:t>
            </a:fld>
            <a:endParaRPr lang="fr-FR" dirty="0"/>
          </a:p>
        </p:txBody>
      </p:sp>
      <p:pic>
        <p:nvPicPr>
          <p:cNvPr id="6" name="Picture 5">
            <a:extLst>
              <a:ext uri="{FF2B5EF4-FFF2-40B4-BE49-F238E27FC236}">
                <a16:creationId xmlns:a16="http://schemas.microsoft.com/office/drawing/2014/main" id="{F26109C5-BF19-7C45-B595-42FAD6AB8E20}"/>
              </a:ext>
            </a:extLst>
          </p:cNvPr>
          <p:cNvPicPr>
            <a:picLocks noChangeAspect="1"/>
          </p:cNvPicPr>
          <p:nvPr/>
        </p:nvPicPr>
        <p:blipFill>
          <a:blip r:embed="rId2"/>
          <a:stretch>
            <a:fillRect/>
          </a:stretch>
        </p:blipFill>
        <p:spPr>
          <a:xfrm>
            <a:off x="534504" y="444628"/>
            <a:ext cx="2689698" cy="2049294"/>
          </a:xfrm>
          <a:prstGeom prst="rect">
            <a:avLst/>
          </a:prstGeom>
        </p:spPr>
      </p:pic>
      <p:pic>
        <p:nvPicPr>
          <p:cNvPr id="8" name="Picture 7">
            <a:extLst>
              <a:ext uri="{FF2B5EF4-FFF2-40B4-BE49-F238E27FC236}">
                <a16:creationId xmlns:a16="http://schemas.microsoft.com/office/drawing/2014/main" id="{AF5FD975-AB0E-5040-B2AE-198AAD53FC3C}"/>
              </a:ext>
            </a:extLst>
          </p:cNvPr>
          <p:cNvPicPr>
            <a:picLocks noChangeAspect="1"/>
          </p:cNvPicPr>
          <p:nvPr/>
        </p:nvPicPr>
        <p:blipFill>
          <a:blip r:embed="rId3"/>
          <a:stretch>
            <a:fillRect/>
          </a:stretch>
        </p:blipFill>
        <p:spPr>
          <a:xfrm>
            <a:off x="3313871" y="444628"/>
            <a:ext cx="2689698" cy="2049294"/>
          </a:xfrm>
          <a:prstGeom prst="rect">
            <a:avLst/>
          </a:prstGeom>
        </p:spPr>
      </p:pic>
      <p:pic>
        <p:nvPicPr>
          <p:cNvPr id="9" name="Picture 8">
            <a:extLst>
              <a:ext uri="{FF2B5EF4-FFF2-40B4-BE49-F238E27FC236}">
                <a16:creationId xmlns:a16="http://schemas.microsoft.com/office/drawing/2014/main" id="{DAE0EC87-F237-A047-B7CD-680B0085EBD4}"/>
              </a:ext>
            </a:extLst>
          </p:cNvPr>
          <p:cNvPicPr>
            <a:picLocks noChangeAspect="1"/>
          </p:cNvPicPr>
          <p:nvPr/>
        </p:nvPicPr>
        <p:blipFill>
          <a:blip r:embed="rId4"/>
          <a:stretch>
            <a:fillRect/>
          </a:stretch>
        </p:blipFill>
        <p:spPr>
          <a:xfrm>
            <a:off x="6093237" y="444628"/>
            <a:ext cx="2689699" cy="2049294"/>
          </a:xfrm>
          <a:prstGeom prst="rect">
            <a:avLst/>
          </a:prstGeom>
        </p:spPr>
      </p:pic>
      <p:sp>
        <p:nvSpPr>
          <p:cNvPr id="10" name="TextBox 9">
            <a:extLst>
              <a:ext uri="{FF2B5EF4-FFF2-40B4-BE49-F238E27FC236}">
                <a16:creationId xmlns:a16="http://schemas.microsoft.com/office/drawing/2014/main" id="{64C32A37-BDCB-DB45-A5FB-B7B6F4F8D398}"/>
              </a:ext>
            </a:extLst>
          </p:cNvPr>
          <p:cNvSpPr txBox="1"/>
          <p:nvPr/>
        </p:nvSpPr>
        <p:spPr>
          <a:xfrm>
            <a:off x="4181666" y="5494"/>
            <a:ext cx="915635" cy="300082"/>
          </a:xfrm>
          <a:prstGeom prst="rect">
            <a:avLst/>
          </a:prstGeom>
          <a:noFill/>
        </p:spPr>
        <p:txBody>
          <a:bodyPr wrap="none" rtlCol="0">
            <a:spAutoFit/>
          </a:bodyPr>
          <a:lstStyle/>
          <a:p>
            <a:r>
              <a:rPr lang="en-GB" dirty="0"/>
              <a:t>Dark field</a:t>
            </a:r>
          </a:p>
        </p:txBody>
      </p:sp>
      <p:sp>
        <p:nvSpPr>
          <p:cNvPr id="11" name="TextBox 10">
            <a:extLst>
              <a:ext uri="{FF2B5EF4-FFF2-40B4-BE49-F238E27FC236}">
                <a16:creationId xmlns:a16="http://schemas.microsoft.com/office/drawing/2014/main" id="{C78F8E66-DC01-8444-A662-3CA60C940194}"/>
              </a:ext>
            </a:extLst>
          </p:cNvPr>
          <p:cNvSpPr txBox="1"/>
          <p:nvPr/>
        </p:nvSpPr>
        <p:spPr>
          <a:xfrm>
            <a:off x="1402299" y="0"/>
            <a:ext cx="954107" cy="300082"/>
          </a:xfrm>
          <a:prstGeom prst="rect">
            <a:avLst/>
          </a:prstGeom>
          <a:noFill/>
        </p:spPr>
        <p:txBody>
          <a:bodyPr wrap="none" rtlCol="0">
            <a:spAutoFit/>
          </a:bodyPr>
          <a:lstStyle/>
          <a:p>
            <a:r>
              <a:rPr lang="en-GB" dirty="0"/>
              <a:t>Brightfield</a:t>
            </a:r>
          </a:p>
        </p:txBody>
      </p:sp>
      <p:sp>
        <p:nvSpPr>
          <p:cNvPr id="12" name="TextBox 11">
            <a:extLst>
              <a:ext uri="{FF2B5EF4-FFF2-40B4-BE49-F238E27FC236}">
                <a16:creationId xmlns:a16="http://schemas.microsoft.com/office/drawing/2014/main" id="{A285DB7E-EDE0-DA42-8C1F-413C2FAA7F59}"/>
              </a:ext>
            </a:extLst>
          </p:cNvPr>
          <p:cNvSpPr txBox="1"/>
          <p:nvPr/>
        </p:nvSpPr>
        <p:spPr>
          <a:xfrm>
            <a:off x="6768672" y="20340"/>
            <a:ext cx="1338828" cy="300082"/>
          </a:xfrm>
          <a:prstGeom prst="rect">
            <a:avLst/>
          </a:prstGeom>
          <a:noFill/>
        </p:spPr>
        <p:txBody>
          <a:bodyPr wrap="none" rtlCol="0">
            <a:spAutoFit/>
          </a:bodyPr>
          <a:lstStyle/>
          <a:p>
            <a:r>
              <a:rPr lang="en-GB" dirty="0"/>
              <a:t>Phase contrast</a:t>
            </a:r>
          </a:p>
        </p:txBody>
      </p:sp>
      <p:pic>
        <p:nvPicPr>
          <p:cNvPr id="13" name="Picture 12">
            <a:extLst>
              <a:ext uri="{FF2B5EF4-FFF2-40B4-BE49-F238E27FC236}">
                <a16:creationId xmlns:a16="http://schemas.microsoft.com/office/drawing/2014/main" id="{97DBDF43-B624-6744-8E61-3528569B13BC}"/>
              </a:ext>
            </a:extLst>
          </p:cNvPr>
          <p:cNvPicPr>
            <a:picLocks noChangeAspect="1"/>
          </p:cNvPicPr>
          <p:nvPr/>
        </p:nvPicPr>
        <p:blipFill rotWithShape="1">
          <a:blip r:embed="rId5"/>
          <a:srcRect b="4198"/>
          <a:stretch/>
        </p:blipFill>
        <p:spPr>
          <a:xfrm>
            <a:off x="636901" y="2649579"/>
            <a:ext cx="8262312" cy="2473581"/>
          </a:xfrm>
          <a:prstGeom prst="rect">
            <a:avLst/>
          </a:prstGeom>
        </p:spPr>
      </p:pic>
    </p:spTree>
    <p:extLst>
      <p:ext uri="{BB962C8B-B14F-4D97-AF65-F5344CB8AC3E}">
        <p14:creationId xmlns:p14="http://schemas.microsoft.com/office/powerpoint/2010/main" val="774313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91BCCA-2FAB-5244-AEE2-330B74E63591}"/>
              </a:ext>
            </a:extLst>
          </p:cNvPr>
          <p:cNvSpPr>
            <a:spLocks noGrp="1"/>
          </p:cNvSpPr>
          <p:nvPr>
            <p:ph type="title"/>
          </p:nvPr>
        </p:nvSpPr>
        <p:spPr/>
        <p:txBody>
          <a:bodyPr/>
          <a:lstStyle/>
          <a:p>
            <a:r>
              <a:rPr lang="en-GB" dirty="0"/>
              <a:t>Why do we need microscopes?</a:t>
            </a:r>
          </a:p>
        </p:txBody>
      </p:sp>
      <p:sp>
        <p:nvSpPr>
          <p:cNvPr id="8" name="Content Placeholder 7">
            <a:extLst>
              <a:ext uri="{FF2B5EF4-FFF2-40B4-BE49-F238E27FC236}">
                <a16:creationId xmlns:a16="http://schemas.microsoft.com/office/drawing/2014/main" id="{71F9822C-1571-DB41-8A52-89E131DA37E2}"/>
              </a:ext>
            </a:extLst>
          </p:cNvPr>
          <p:cNvSpPr>
            <a:spLocks noGrp="1"/>
          </p:cNvSpPr>
          <p:nvPr>
            <p:ph sz="quarter" idx="13"/>
          </p:nvPr>
        </p:nvSpPr>
        <p:spPr/>
        <p:txBody>
          <a:bodyPr>
            <a:normAutofit/>
          </a:bodyPr>
          <a:lstStyle/>
          <a:p>
            <a:r>
              <a:rPr lang="en-GB" sz="1600" dirty="0"/>
              <a:t>Magnify objects so we can see them with our “eyes”.</a:t>
            </a:r>
          </a:p>
          <a:p>
            <a:pPr lvl="1"/>
            <a:r>
              <a:rPr lang="en-GB" sz="1400" dirty="0"/>
              <a:t>Our eye is an “imaging system” that projects an object on our retina using one lens.</a:t>
            </a:r>
          </a:p>
          <a:p>
            <a:pPr lvl="1"/>
            <a:r>
              <a:rPr lang="en-GB" sz="1400" dirty="0"/>
              <a:t>The strength of this lens is adjustable between totally relaxed (projects infinity onto the retina) to maximum curvature (projects objects that are at the </a:t>
            </a:r>
            <a:r>
              <a:rPr lang="en-GB" sz="1400" i="1" dirty="0"/>
              <a:t>near point </a:t>
            </a:r>
            <a:r>
              <a:rPr lang="en-GB" sz="1400" dirty="0"/>
              <a:t>of the eye on the retina). The near point is the minimum distance an object can be away from the eye to still be focussed on the retina. </a:t>
            </a:r>
          </a:p>
          <a:p>
            <a:pPr lvl="1"/>
            <a:r>
              <a:rPr lang="en-GB" sz="1400" dirty="0"/>
              <a:t>The closer an object is to the eye, the larger its viewing angle 𝜃,  the larger its projection on the retina will be. </a:t>
            </a:r>
          </a:p>
        </p:txBody>
      </p:sp>
      <p:pic>
        <p:nvPicPr>
          <p:cNvPr id="11" name="Picture 10" descr="A close up of a logo&#10;&#10;Description automatically generated">
            <a:extLst>
              <a:ext uri="{FF2B5EF4-FFF2-40B4-BE49-F238E27FC236}">
                <a16:creationId xmlns:a16="http://schemas.microsoft.com/office/drawing/2014/main" id="{22A4C9AC-1E42-A746-9E7F-05FF33BE992F}"/>
              </a:ext>
            </a:extLst>
          </p:cNvPr>
          <p:cNvPicPr>
            <a:picLocks noChangeAspect="1"/>
          </p:cNvPicPr>
          <p:nvPr/>
        </p:nvPicPr>
        <p:blipFill rotWithShape="1">
          <a:blip r:embed="rId2"/>
          <a:srcRect b="16092"/>
          <a:stretch/>
        </p:blipFill>
        <p:spPr>
          <a:xfrm>
            <a:off x="2552937" y="3339990"/>
            <a:ext cx="4421493" cy="1444886"/>
          </a:xfrm>
          <a:prstGeom prst="rect">
            <a:avLst/>
          </a:prstGeom>
        </p:spPr>
      </p:pic>
    </p:spTree>
    <p:extLst>
      <p:ext uri="{BB962C8B-B14F-4D97-AF65-F5344CB8AC3E}">
        <p14:creationId xmlns:p14="http://schemas.microsoft.com/office/powerpoint/2010/main" val="4224400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2A78DA-4CAA-E64D-8F48-DE206DC17918}"/>
              </a:ext>
            </a:extLst>
          </p:cNvPr>
          <p:cNvPicPr>
            <a:picLocks noChangeAspect="1"/>
          </p:cNvPicPr>
          <p:nvPr/>
        </p:nvPicPr>
        <p:blipFill rotWithShape="1">
          <a:blip r:embed="rId2"/>
          <a:srcRect t="19615" b="880"/>
          <a:stretch/>
        </p:blipFill>
        <p:spPr>
          <a:xfrm>
            <a:off x="20" y="10"/>
            <a:ext cx="9143980" cy="5143490"/>
          </a:xfrm>
          <a:prstGeom prst="rect">
            <a:avLst/>
          </a:prstGeom>
          <a:noFill/>
        </p:spPr>
      </p:pic>
      <p:sp>
        <p:nvSpPr>
          <p:cNvPr id="9" name="Title 8">
            <a:extLst>
              <a:ext uri="{FF2B5EF4-FFF2-40B4-BE49-F238E27FC236}">
                <a16:creationId xmlns:a16="http://schemas.microsoft.com/office/drawing/2014/main" id="{2C0AF489-F3AC-CF4C-B680-F827437AF2B8}"/>
              </a:ext>
            </a:extLst>
          </p:cNvPr>
          <p:cNvSpPr>
            <a:spLocks noGrp="1"/>
          </p:cNvSpPr>
          <p:nvPr>
            <p:ph type="title"/>
          </p:nvPr>
        </p:nvSpPr>
        <p:spPr/>
        <p:txBody>
          <a:bodyPr/>
          <a:lstStyle/>
          <a:p>
            <a:r>
              <a:rPr lang="en-GB" dirty="0">
                <a:solidFill>
                  <a:schemeClr val="bg1"/>
                </a:solidFill>
              </a:rPr>
              <a:t>Fluorescence microscopy</a:t>
            </a:r>
          </a:p>
        </p:txBody>
      </p:sp>
      <p:sp>
        <p:nvSpPr>
          <p:cNvPr id="2" name="Date Placeholder 1" hidden="1">
            <a:extLst>
              <a:ext uri="{FF2B5EF4-FFF2-40B4-BE49-F238E27FC236}">
                <a16:creationId xmlns:a16="http://schemas.microsoft.com/office/drawing/2014/main" id="{562AA7D4-D65B-F04F-85A5-D537F1D83C49}"/>
              </a:ext>
            </a:extLst>
          </p:cNvPr>
          <p:cNvSpPr>
            <a:spLocks noGrp="1"/>
          </p:cNvSpPr>
          <p:nvPr>
            <p:ph type="dt" sz="half" idx="10"/>
          </p:nvPr>
        </p:nvSpPr>
        <p:spPr/>
        <p:txBody>
          <a:bodyPr/>
          <a:lstStyle/>
          <a:p>
            <a:pPr>
              <a:spcAft>
                <a:spcPts val="600"/>
              </a:spcAft>
            </a:pPr>
            <a:r>
              <a:rPr lang="fr-CH"/>
              <a:t>MT - 428 / METROLOGY</a:t>
            </a:r>
          </a:p>
        </p:txBody>
      </p:sp>
      <p:sp>
        <p:nvSpPr>
          <p:cNvPr id="3" name="Footer Placeholder 2">
            <a:extLst>
              <a:ext uri="{FF2B5EF4-FFF2-40B4-BE49-F238E27FC236}">
                <a16:creationId xmlns:a16="http://schemas.microsoft.com/office/drawing/2014/main" id="{79F5F1C2-9708-A94C-9A85-CE0132BA0E55}"/>
              </a:ext>
            </a:extLst>
          </p:cNvPr>
          <p:cNvSpPr>
            <a:spLocks noGrp="1"/>
          </p:cNvSpPr>
          <p:nvPr>
            <p:ph type="ftr" sz="quarter" idx="11"/>
          </p:nvPr>
        </p:nvSpPr>
        <p:spPr/>
        <p:txBody>
          <a:bodyPr/>
          <a:lstStyle/>
          <a:p>
            <a:pPr>
              <a:spcAft>
                <a:spcPts val="600"/>
              </a:spcAft>
            </a:pPr>
            <a:r>
              <a:rPr lang="fr-FR"/>
              <a:t>Georg Fantner </a:t>
            </a:r>
          </a:p>
        </p:txBody>
      </p:sp>
      <p:sp>
        <p:nvSpPr>
          <p:cNvPr id="4" name="Slide Number Placeholder 3" hidden="1">
            <a:extLst>
              <a:ext uri="{FF2B5EF4-FFF2-40B4-BE49-F238E27FC236}">
                <a16:creationId xmlns:a16="http://schemas.microsoft.com/office/drawing/2014/main" id="{6286D0D4-7F24-104E-932B-6C15E1A0A209}"/>
              </a:ext>
            </a:extLst>
          </p:cNvPr>
          <p:cNvSpPr>
            <a:spLocks noGrp="1"/>
          </p:cNvSpPr>
          <p:nvPr>
            <p:ph type="sldNum" sz="quarter" idx="12"/>
          </p:nvPr>
        </p:nvSpPr>
        <p:spPr/>
        <p:txBody>
          <a:bodyPr/>
          <a:lstStyle/>
          <a:p>
            <a:pPr>
              <a:spcAft>
                <a:spcPts val="600"/>
              </a:spcAft>
            </a:pPr>
            <a:fld id="{E1E1CD7C-2161-7D43-862E-CE4C333CD873}" type="slidenum">
              <a:rPr lang="fr-FR" smtClean="0"/>
              <a:pPr>
                <a:spcAft>
                  <a:spcPts val="600"/>
                </a:spcAft>
              </a:pPr>
              <a:t>20</a:t>
            </a:fld>
            <a:endParaRPr lang="fr-FR"/>
          </a:p>
        </p:txBody>
      </p:sp>
    </p:spTree>
    <p:extLst>
      <p:ext uri="{BB962C8B-B14F-4D97-AF65-F5344CB8AC3E}">
        <p14:creationId xmlns:p14="http://schemas.microsoft.com/office/powerpoint/2010/main" val="1652931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B675F9-D527-8846-B7A6-B877A568CA50}"/>
              </a:ext>
            </a:extLst>
          </p:cNvPr>
          <p:cNvSpPr>
            <a:spLocks noGrp="1"/>
          </p:cNvSpPr>
          <p:nvPr>
            <p:ph type="title"/>
          </p:nvPr>
        </p:nvSpPr>
        <p:spPr/>
        <p:txBody>
          <a:bodyPr/>
          <a:lstStyle/>
          <a:p>
            <a:r>
              <a:rPr lang="en-GB" dirty="0"/>
              <a:t>Fluorescence microscopy</a:t>
            </a:r>
          </a:p>
        </p:txBody>
      </p:sp>
      <p:sp>
        <p:nvSpPr>
          <p:cNvPr id="2" name="Date Placeholder 1">
            <a:extLst>
              <a:ext uri="{FF2B5EF4-FFF2-40B4-BE49-F238E27FC236}">
                <a16:creationId xmlns:a16="http://schemas.microsoft.com/office/drawing/2014/main" id="{B1908DF8-158E-D742-96E8-4AB78806328C}"/>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C3685205-0F6E-604F-8B98-33108A643FBD}"/>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1FB6891D-0B9D-CF4B-8E78-562FAF7C52CA}"/>
              </a:ext>
            </a:extLst>
          </p:cNvPr>
          <p:cNvSpPr>
            <a:spLocks noGrp="1"/>
          </p:cNvSpPr>
          <p:nvPr>
            <p:ph type="sldNum" sz="quarter" idx="12"/>
          </p:nvPr>
        </p:nvSpPr>
        <p:spPr/>
        <p:txBody>
          <a:bodyPr/>
          <a:lstStyle/>
          <a:p>
            <a:fld id="{E1E1CD7C-2161-7D43-862E-CE4C333CD873}" type="slidenum">
              <a:rPr lang="fr-FR" smtClean="0"/>
              <a:pPr/>
              <a:t>21</a:t>
            </a:fld>
            <a:endParaRPr lang="fr-FR" dirty="0"/>
          </a:p>
        </p:txBody>
      </p:sp>
      <p:sp>
        <p:nvSpPr>
          <p:cNvPr id="7" name="Content Placeholder 6">
            <a:extLst>
              <a:ext uri="{FF2B5EF4-FFF2-40B4-BE49-F238E27FC236}">
                <a16:creationId xmlns:a16="http://schemas.microsoft.com/office/drawing/2014/main" id="{A7B0FFFD-58A1-EA49-8FC1-CD94268A7313}"/>
              </a:ext>
            </a:extLst>
          </p:cNvPr>
          <p:cNvSpPr>
            <a:spLocks noGrp="1"/>
          </p:cNvSpPr>
          <p:nvPr>
            <p:ph sz="quarter" idx="13"/>
          </p:nvPr>
        </p:nvSpPr>
        <p:spPr>
          <a:xfrm>
            <a:off x="936626" y="1563688"/>
            <a:ext cx="5224226" cy="3341687"/>
          </a:xfrm>
        </p:spPr>
        <p:txBody>
          <a:bodyPr>
            <a:normAutofit fontScale="92500"/>
          </a:bodyPr>
          <a:lstStyle/>
          <a:p>
            <a:r>
              <a:rPr lang="en-GB" dirty="0"/>
              <a:t>In fluorescence micros copy we image the light </a:t>
            </a:r>
            <a:r>
              <a:rPr lang="en-GB" b="1" dirty="0"/>
              <a:t>emitted by the sample itself</a:t>
            </a:r>
            <a:r>
              <a:rPr lang="en-GB" dirty="0"/>
              <a:t>. </a:t>
            </a:r>
          </a:p>
          <a:p>
            <a:r>
              <a:rPr lang="en-GB" dirty="0"/>
              <a:t>In order to make the sample emit light, it has to be excited with a wavelength having more energy.</a:t>
            </a:r>
          </a:p>
          <a:p>
            <a:r>
              <a:rPr lang="en-GB" dirty="0"/>
              <a:t>When a photon is absorbed, molecules can be excited from the ground state to an excited state.</a:t>
            </a:r>
          </a:p>
          <a:p>
            <a:r>
              <a:rPr lang="en-GB" dirty="0"/>
              <a:t>When the molecules relax from the excited state into the ground state they emit a photon.</a:t>
            </a:r>
          </a:p>
          <a:p>
            <a:r>
              <a:rPr lang="en-GB" dirty="0"/>
              <a:t>The difference in wavelength between excitation and emission is called the </a:t>
            </a:r>
            <a:r>
              <a:rPr lang="en-GB" i="1" dirty="0"/>
              <a:t>Stokes shift.</a:t>
            </a:r>
            <a:endParaRPr lang="en-GB" dirty="0"/>
          </a:p>
        </p:txBody>
      </p:sp>
      <p:pic>
        <p:nvPicPr>
          <p:cNvPr id="8" name="Picture 7">
            <a:extLst>
              <a:ext uri="{FF2B5EF4-FFF2-40B4-BE49-F238E27FC236}">
                <a16:creationId xmlns:a16="http://schemas.microsoft.com/office/drawing/2014/main" id="{B7B1B9AC-96A6-F54A-8C5E-12009BF517D0}"/>
              </a:ext>
            </a:extLst>
          </p:cNvPr>
          <p:cNvPicPr>
            <a:picLocks noChangeAspect="1"/>
          </p:cNvPicPr>
          <p:nvPr/>
        </p:nvPicPr>
        <p:blipFill>
          <a:blip r:embed="rId2"/>
          <a:stretch>
            <a:fillRect/>
          </a:stretch>
        </p:blipFill>
        <p:spPr>
          <a:xfrm>
            <a:off x="6160852" y="1055491"/>
            <a:ext cx="2344413" cy="3543260"/>
          </a:xfrm>
          <a:prstGeom prst="rect">
            <a:avLst/>
          </a:prstGeom>
        </p:spPr>
      </p:pic>
      <p:sp>
        <p:nvSpPr>
          <p:cNvPr id="9" name="TextBox 8">
            <a:extLst>
              <a:ext uri="{FF2B5EF4-FFF2-40B4-BE49-F238E27FC236}">
                <a16:creationId xmlns:a16="http://schemas.microsoft.com/office/drawing/2014/main" id="{ED0CFD1F-00E7-D44F-A64F-D95587B7F1B1}"/>
              </a:ext>
            </a:extLst>
          </p:cNvPr>
          <p:cNvSpPr txBox="1"/>
          <p:nvPr/>
        </p:nvSpPr>
        <p:spPr>
          <a:xfrm>
            <a:off x="6829806" y="965928"/>
            <a:ext cx="1675459" cy="300082"/>
          </a:xfrm>
          <a:prstGeom prst="rect">
            <a:avLst/>
          </a:prstGeom>
          <a:noFill/>
        </p:spPr>
        <p:txBody>
          <a:bodyPr wrap="none" rtlCol="0">
            <a:spAutoFit/>
          </a:bodyPr>
          <a:lstStyle/>
          <a:p>
            <a:r>
              <a:rPr lang="en-GB" dirty="0" err="1"/>
              <a:t>Jabnlonski</a:t>
            </a:r>
            <a:r>
              <a:rPr lang="en-GB" dirty="0"/>
              <a:t> diagram</a:t>
            </a:r>
          </a:p>
        </p:txBody>
      </p:sp>
    </p:spTree>
    <p:extLst>
      <p:ext uri="{BB962C8B-B14F-4D97-AF65-F5344CB8AC3E}">
        <p14:creationId xmlns:p14="http://schemas.microsoft.com/office/powerpoint/2010/main" val="3284549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FB494-8D7A-5741-818E-4751DAF10C9B}"/>
              </a:ext>
            </a:extLst>
          </p:cNvPr>
          <p:cNvSpPr>
            <a:spLocks noGrp="1"/>
          </p:cNvSpPr>
          <p:nvPr>
            <p:ph type="dt" sz="half" idx="10"/>
          </p:nvPr>
        </p:nvSpPr>
        <p:spPr/>
        <p:txBody>
          <a:bodyPr/>
          <a:lstStyle/>
          <a:p>
            <a:r>
              <a:rPr lang="fr-CH" dirty="0"/>
              <a:t>MT - 428 / METROLOGY</a:t>
            </a:r>
          </a:p>
        </p:txBody>
      </p:sp>
      <p:sp>
        <p:nvSpPr>
          <p:cNvPr id="3" name="Footer Placeholder 2">
            <a:extLst>
              <a:ext uri="{FF2B5EF4-FFF2-40B4-BE49-F238E27FC236}">
                <a16:creationId xmlns:a16="http://schemas.microsoft.com/office/drawing/2014/main" id="{674B4D6C-57AE-5A4F-A24E-85E83A6029C8}"/>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CD8EA1F1-60AB-AF48-BDB7-8CC069DF91B0}"/>
              </a:ext>
            </a:extLst>
          </p:cNvPr>
          <p:cNvSpPr>
            <a:spLocks noGrp="1"/>
          </p:cNvSpPr>
          <p:nvPr>
            <p:ph type="sldNum" sz="quarter" idx="12"/>
          </p:nvPr>
        </p:nvSpPr>
        <p:spPr/>
        <p:txBody>
          <a:bodyPr/>
          <a:lstStyle/>
          <a:p>
            <a:fld id="{E1E1CD7C-2161-7D43-862E-CE4C333CD873}" type="slidenum">
              <a:rPr lang="fr-FR" smtClean="0"/>
              <a:pPr/>
              <a:t>22</a:t>
            </a:fld>
            <a:endParaRPr lang="fr-FR" dirty="0"/>
          </a:p>
        </p:txBody>
      </p:sp>
      <p:sp>
        <p:nvSpPr>
          <p:cNvPr id="5" name="Content Placeholder 4">
            <a:extLst>
              <a:ext uri="{FF2B5EF4-FFF2-40B4-BE49-F238E27FC236}">
                <a16:creationId xmlns:a16="http://schemas.microsoft.com/office/drawing/2014/main" id="{B7EA1FE3-A7A8-5F43-9392-1495CEC6F631}"/>
              </a:ext>
            </a:extLst>
          </p:cNvPr>
          <p:cNvSpPr>
            <a:spLocks noGrp="1"/>
          </p:cNvSpPr>
          <p:nvPr>
            <p:ph sz="quarter" idx="13"/>
          </p:nvPr>
        </p:nvSpPr>
        <p:spPr>
          <a:xfrm>
            <a:off x="936625" y="358816"/>
            <a:ext cx="4155741" cy="4546560"/>
          </a:xfrm>
        </p:spPr>
        <p:txBody>
          <a:bodyPr/>
          <a:lstStyle/>
          <a:p>
            <a:r>
              <a:rPr lang="en-GB" dirty="0"/>
              <a:t>The sample is excited by one wavelength (excitation wavelength)</a:t>
            </a:r>
          </a:p>
          <a:p>
            <a:r>
              <a:rPr lang="en-GB" dirty="0"/>
              <a:t>The image is formed by collecting the emission wavelength</a:t>
            </a:r>
          </a:p>
          <a:p>
            <a:r>
              <a:rPr lang="en-GB" dirty="0"/>
              <a:t>The excitation wavelength and the emission wavelength are separated by filter cubes. A filter cube exists of an excitation filter, a dichroic mirror and an emission filter</a:t>
            </a:r>
          </a:p>
          <a:p>
            <a:endParaRPr lang="en-GB" dirty="0"/>
          </a:p>
        </p:txBody>
      </p:sp>
      <p:pic>
        <p:nvPicPr>
          <p:cNvPr id="6" name="Picture 5">
            <a:extLst>
              <a:ext uri="{FF2B5EF4-FFF2-40B4-BE49-F238E27FC236}">
                <a16:creationId xmlns:a16="http://schemas.microsoft.com/office/drawing/2014/main" id="{4EA632C6-F3ED-3342-B9F9-FDCE904B0F9E}"/>
              </a:ext>
            </a:extLst>
          </p:cNvPr>
          <p:cNvPicPr>
            <a:picLocks noChangeAspect="1"/>
          </p:cNvPicPr>
          <p:nvPr/>
        </p:nvPicPr>
        <p:blipFill>
          <a:blip r:embed="rId2"/>
          <a:stretch>
            <a:fillRect/>
          </a:stretch>
        </p:blipFill>
        <p:spPr>
          <a:xfrm>
            <a:off x="5323288" y="812412"/>
            <a:ext cx="3447118" cy="3341053"/>
          </a:xfrm>
          <a:prstGeom prst="rect">
            <a:avLst/>
          </a:prstGeom>
        </p:spPr>
      </p:pic>
    </p:spTree>
    <p:extLst>
      <p:ext uri="{BB962C8B-B14F-4D97-AF65-F5344CB8AC3E}">
        <p14:creationId xmlns:p14="http://schemas.microsoft.com/office/powerpoint/2010/main" val="341251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84A8D4-3005-5C4F-B3E7-8104B3A850B1}"/>
              </a:ext>
            </a:extLst>
          </p:cNvPr>
          <p:cNvSpPr>
            <a:spLocks noGrp="1"/>
          </p:cNvSpPr>
          <p:nvPr>
            <p:ph type="title"/>
          </p:nvPr>
        </p:nvSpPr>
        <p:spPr/>
        <p:txBody>
          <a:bodyPr/>
          <a:lstStyle/>
          <a:p>
            <a:r>
              <a:rPr lang="en-GB" dirty="0"/>
              <a:t>Fluorescent filters</a:t>
            </a:r>
          </a:p>
        </p:txBody>
      </p:sp>
      <p:sp>
        <p:nvSpPr>
          <p:cNvPr id="2" name="Date Placeholder 1">
            <a:extLst>
              <a:ext uri="{FF2B5EF4-FFF2-40B4-BE49-F238E27FC236}">
                <a16:creationId xmlns:a16="http://schemas.microsoft.com/office/drawing/2014/main" id="{A15A66A6-EB1D-774F-8D2F-F237D52265DF}"/>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86D004F9-DB12-114F-B3DD-5D62C1AC88DA}"/>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CD166A5B-B15A-E14C-A2DF-802615ED0A5A}"/>
              </a:ext>
            </a:extLst>
          </p:cNvPr>
          <p:cNvSpPr>
            <a:spLocks noGrp="1"/>
          </p:cNvSpPr>
          <p:nvPr>
            <p:ph type="sldNum" sz="quarter" idx="12"/>
          </p:nvPr>
        </p:nvSpPr>
        <p:spPr/>
        <p:txBody>
          <a:bodyPr/>
          <a:lstStyle/>
          <a:p>
            <a:fld id="{E1E1CD7C-2161-7D43-862E-CE4C333CD873}" type="slidenum">
              <a:rPr lang="fr-FR" smtClean="0"/>
              <a:pPr/>
              <a:t>23</a:t>
            </a:fld>
            <a:endParaRPr lang="fr-FR" dirty="0"/>
          </a:p>
        </p:txBody>
      </p:sp>
      <p:sp>
        <p:nvSpPr>
          <p:cNvPr id="10" name="Content Placeholder 9">
            <a:extLst>
              <a:ext uri="{FF2B5EF4-FFF2-40B4-BE49-F238E27FC236}">
                <a16:creationId xmlns:a16="http://schemas.microsoft.com/office/drawing/2014/main" id="{E01B559C-4E77-184B-856F-BEDDEEE218AD}"/>
              </a:ext>
            </a:extLst>
          </p:cNvPr>
          <p:cNvSpPr>
            <a:spLocks noGrp="1"/>
          </p:cNvSpPr>
          <p:nvPr>
            <p:ph sz="quarter" idx="13"/>
          </p:nvPr>
        </p:nvSpPr>
        <p:spPr>
          <a:xfrm>
            <a:off x="674452" y="1563688"/>
            <a:ext cx="3236068" cy="3341687"/>
          </a:xfrm>
        </p:spPr>
        <p:txBody>
          <a:bodyPr/>
          <a:lstStyle/>
          <a:p>
            <a:r>
              <a:rPr lang="en-GB" dirty="0"/>
              <a:t>You need the right filter set for each fluorophore</a:t>
            </a:r>
          </a:p>
          <a:p>
            <a:r>
              <a:rPr lang="en-GB" dirty="0"/>
              <a:t>The dichroic mirror reflects the excitation wavelength but passes the emission wavelength, thereby separating the incoming and outgoing light.</a:t>
            </a:r>
          </a:p>
          <a:p>
            <a:r>
              <a:rPr lang="en-GB" dirty="0"/>
              <a:t>Some filter cubes exist for dual colour viewing</a:t>
            </a:r>
          </a:p>
          <a:p>
            <a:endParaRPr lang="en-GB" dirty="0"/>
          </a:p>
          <a:p>
            <a:endParaRPr lang="en-GB" dirty="0"/>
          </a:p>
        </p:txBody>
      </p:sp>
      <p:pic>
        <p:nvPicPr>
          <p:cNvPr id="13" name="Picture 12">
            <a:extLst>
              <a:ext uri="{FF2B5EF4-FFF2-40B4-BE49-F238E27FC236}">
                <a16:creationId xmlns:a16="http://schemas.microsoft.com/office/drawing/2014/main" id="{E8C446C3-6F1C-4B4E-8905-D6A6F11663AB}"/>
              </a:ext>
            </a:extLst>
          </p:cNvPr>
          <p:cNvPicPr>
            <a:picLocks noChangeAspect="1"/>
          </p:cNvPicPr>
          <p:nvPr/>
        </p:nvPicPr>
        <p:blipFill>
          <a:blip r:embed="rId2"/>
          <a:stretch>
            <a:fillRect/>
          </a:stretch>
        </p:blipFill>
        <p:spPr>
          <a:xfrm>
            <a:off x="3910520" y="1881464"/>
            <a:ext cx="5059192" cy="2401515"/>
          </a:xfrm>
          <a:prstGeom prst="rect">
            <a:avLst/>
          </a:prstGeom>
        </p:spPr>
      </p:pic>
    </p:spTree>
    <p:extLst>
      <p:ext uri="{BB962C8B-B14F-4D97-AF65-F5344CB8AC3E}">
        <p14:creationId xmlns:p14="http://schemas.microsoft.com/office/powerpoint/2010/main" val="1900328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C42E57-CFDA-0043-AE88-29F4BB95B700}"/>
              </a:ext>
            </a:extLst>
          </p:cNvPr>
          <p:cNvPicPr>
            <a:picLocks noChangeAspect="1"/>
          </p:cNvPicPr>
          <p:nvPr/>
        </p:nvPicPr>
        <p:blipFill>
          <a:blip r:embed="rId2"/>
          <a:stretch>
            <a:fillRect/>
          </a:stretch>
        </p:blipFill>
        <p:spPr>
          <a:xfrm>
            <a:off x="5652590" y="358815"/>
            <a:ext cx="3041130" cy="4054840"/>
          </a:xfrm>
          <a:prstGeom prst="rect">
            <a:avLst/>
          </a:prstGeom>
        </p:spPr>
      </p:pic>
      <p:sp>
        <p:nvSpPr>
          <p:cNvPr id="2" name="Date Placeholder 1">
            <a:extLst>
              <a:ext uri="{FF2B5EF4-FFF2-40B4-BE49-F238E27FC236}">
                <a16:creationId xmlns:a16="http://schemas.microsoft.com/office/drawing/2014/main" id="{ADBA2125-F06A-854B-9F53-B147D16D9D94}"/>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EE7F44A1-EAC8-624F-8D5B-FC33AB28D077}"/>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43A3AD82-832E-0C49-AA57-536FE0FF93BF}"/>
              </a:ext>
            </a:extLst>
          </p:cNvPr>
          <p:cNvSpPr>
            <a:spLocks noGrp="1"/>
          </p:cNvSpPr>
          <p:nvPr>
            <p:ph type="sldNum" sz="quarter" idx="12"/>
          </p:nvPr>
        </p:nvSpPr>
        <p:spPr/>
        <p:txBody>
          <a:bodyPr/>
          <a:lstStyle/>
          <a:p>
            <a:fld id="{E1E1CD7C-2161-7D43-862E-CE4C333CD873}" type="slidenum">
              <a:rPr lang="fr-FR" smtClean="0"/>
              <a:pPr/>
              <a:t>24</a:t>
            </a:fld>
            <a:endParaRPr lang="fr-FR" dirty="0"/>
          </a:p>
        </p:txBody>
      </p:sp>
      <p:sp>
        <p:nvSpPr>
          <p:cNvPr id="5" name="Content Placeholder 4">
            <a:extLst>
              <a:ext uri="{FF2B5EF4-FFF2-40B4-BE49-F238E27FC236}">
                <a16:creationId xmlns:a16="http://schemas.microsoft.com/office/drawing/2014/main" id="{30CE2745-9107-8149-8E9F-757AF9AF491F}"/>
              </a:ext>
            </a:extLst>
          </p:cNvPr>
          <p:cNvSpPr>
            <a:spLocks noGrp="1"/>
          </p:cNvSpPr>
          <p:nvPr>
            <p:ph sz="quarter" idx="13"/>
          </p:nvPr>
        </p:nvSpPr>
        <p:spPr>
          <a:xfrm>
            <a:off x="936626" y="358816"/>
            <a:ext cx="4497893" cy="4546560"/>
          </a:xfrm>
        </p:spPr>
        <p:txBody>
          <a:bodyPr/>
          <a:lstStyle/>
          <a:p>
            <a:r>
              <a:rPr lang="en-GB" dirty="0"/>
              <a:t>Samples can either be naturally fluorescent or can be labelled.</a:t>
            </a:r>
          </a:p>
          <a:p>
            <a:r>
              <a:rPr lang="en-GB" dirty="0"/>
              <a:t>Naturally occurring fluorescence happens in minerals, coral, animals,…</a:t>
            </a:r>
          </a:p>
        </p:txBody>
      </p:sp>
      <p:pic>
        <p:nvPicPr>
          <p:cNvPr id="7" name="Picture 6">
            <a:extLst>
              <a:ext uri="{FF2B5EF4-FFF2-40B4-BE49-F238E27FC236}">
                <a16:creationId xmlns:a16="http://schemas.microsoft.com/office/drawing/2014/main" id="{89C1A6FC-DC09-5B4D-B1AC-EF6512CCE128}"/>
              </a:ext>
            </a:extLst>
          </p:cNvPr>
          <p:cNvPicPr>
            <a:picLocks noChangeAspect="1"/>
          </p:cNvPicPr>
          <p:nvPr/>
        </p:nvPicPr>
        <p:blipFill>
          <a:blip r:embed="rId3"/>
          <a:stretch>
            <a:fillRect/>
          </a:stretch>
        </p:blipFill>
        <p:spPr>
          <a:xfrm>
            <a:off x="3148290" y="2503251"/>
            <a:ext cx="3433862" cy="2575397"/>
          </a:xfrm>
          <a:prstGeom prst="rect">
            <a:avLst/>
          </a:prstGeom>
        </p:spPr>
      </p:pic>
      <p:pic>
        <p:nvPicPr>
          <p:cNvPr id="8" name="Picture 7">
            <a:extLst>
              <a:ext uri="{FF2B5EF4-FFF2-40B4-BE49-F238E27FC236}">
                <a16:creationId xmlns:a16="http://schemas.microsoft.com/office/drawing/2014/main" id="{5445E4FE-DD25-7442-8DA9-4D17196E6101}"/>
              </a:ext>
            </a:extLst>
          </p:cNvPr>
          <p:cNvPicPr>
            <a:picLocks noChangeAspect="1"/>
          </p:cNvPicPr>
          <p:nvPr/>
        </p:nvPicPr>
        <p:blipFill>
          <a:blip r:embed="rId4"/>
          <a:stretch>
            <a:fillRect/>
          </a:stretch>
        </p:blipFill>
        <p:spPr>
          <a:xfrm>
            <a:off x="1369979" y="2185481"/>
            <a:ext cx="2603771" cy="1952828"/>
          </a:xfrm>
          <a:prstGeom prst="rect">
            <a:avLst/>
          </a:prstGeom>
        </p:spPr>
      </p:pic>
    </p:spTree>
    <p:extLst>
      <p:ext uri="{BB962C8B-B14F-4D97-AF65-F5344CB8AC3E}">
        <p14:creationId xmlns:p14="http://schemas.microsoft.com/office/powerpoint/2010/main" val="2549433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11C1F-A224-7D4B-B44A-0E38F7E15D77}"/>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6C0C47A2-F99F-954F-A4BE-AA67EE37B6CA}"/>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4681615B-21DA-2241-90A7-76497796F692}"/>
              </a:ext>
            </a:extLst>
          </p:cNvPr>
          <p:cNvSpPr>
            <a:spLocks noGrp="1"/>
          </p:cNvSpPr>
          <p:nvPr>
            <p:ph type="sldNum" sz="quarter" idx="12"/>
          </p:nvPr>
        </p:nvSpPr>
        <p:spPr/>
        <p:txBody>
          <a:bodyPr/>
          <a:lstStyle/>
          <a:p>
            <a:fld id="{E1E1CD7C-2161-7D43-862E-CE4C333CD873}" type="slidenum">
              <a:rPr lang="fr-FR" smtClean="0"/>
              <a:pPr/>
              <a:t>25</a:t>
            </a:fld>
            <a:endParaRPr lang="fr-FR" dirty="0"/>
          </a:p>
        </p:txBody>
      </p:sp>
      <p:sp>
        <p:nvSpPr>
          <p:cNvPr id="5" name="Content Placeholder 4">
            <a:extLst>
              <a:ext uri="{FF2B5EF4-FFF2-40B4-BE49-F238E27FC236}">
                <a16:creationId xmlns:a16="http://schemas.microsoft.com/office/drawing/2014/main" id="{BA0D59BD-5C06-9E4B-BE62-1CEA206BFF62}"/>
              </a:ext>
            </a:extLst>
          </p:cNvPr>
          <p:cNvSpPr>
            <a:spLocks noGrp="1"/>
          </p:cNvSpPr>
          <p:nvPr>
            <p:ph sz="quarter" idx="13"/>
          </p:nvPr>
        </p:nvSpPr>
        <p:spPr>
          <a:xfrm>
            <a:off x="936625" y="358816"/>
            <a:ext cx="3845923" cy="4546560"/>
          </a:xfrm>
        </p:spPr>
        <p:txBody>
          <a:bodyPr/>
          <a:lstStyle/>
          <a:p>
            <a:r>
              <a:rPr lang="en-GB" dirty="0"/>
              <a:t>To make non fluorescent specimens fluorescent, they can be labelled with fluorescent molecules (fluorophores).  </a:t>
            </a:r>
          </a:p>
          <a:p>
            <a:r>
              <a:rPr lang="en-GB" dirty="0"/>
              <a:t>Some molecules are fluorescent due to their electron-structure. Examples are </a:t>
            </a:r>
            <a:r>
              <a:rPr lang="en-GB" i="1" dirty="0" err="1"/>
              <a:t>fluorescine</a:t>
            </a:r>
            <a:r>
              <a:rPr lang="en-GB" i="1" dirty="0"/>
              <a:t>, rhodamine, DAPI,…</a:t>
            </a:r>
          </a:p>
          <a:p>
            <a:r>
              <a:rPr lang="en-GB" dirty="0"/>
              <a:t>Some proteins are fluorescent: green fluorescent protein (GFP), ref fluorescent protein (RFP), etc. These proteins can be cloned into organisms to make specific proteins in cells light up in the microscope. This is widely used in biology.</a:t>
            </a:r>
          </a:p>
        </p:txBody>
      </p:sp>
      <p:pic>
        <p:nvPicPr>
          <p:cNvPr id="6" name="Picture 5">
            <a:extLst>
              <a:ext uri="{FF2B5EF4-FFF2-40B4-BE49-F238E27FC236}">
                <a16:creationId xmlns:a16="http://schemas.microsoft.com/office/drawing/2014/main" id="{BA06D1D4-E88B-D94E-867C-0A4FD4AE3B99}"/>
              </a:ext>
            </a:extLst>
          </p:cNvPr>
          <p:cNvPicPr>
            <a:picLocks noChangeAspect="1"/>
          </p:cNvPicPr>
          <p:nvPr/>
        </p:nvPicPr>
        <p:blipFill>
          <a:blip r:embed="rId2"/>
          <a:stretch>
            <a:fillRect/>
          </a:stretch>
        </p:blipFill>
        <p:spPr>
          <a:xfrm>
            <a:off x="5247799" y="267018"/>
            <a:ext cx="3075617" cy="2194981"/>
          </a:xfrm>
          <a:prstGeom prst="rect">
            <a:avLst/>
          </a:prstGeom>
        </p:spPr>
      </p:pic>
      <p:pic>
        <p:nvPicPr>
          <p:cNvPr id="7" name="Picture 6">
            <a:extLst>
              <a:ext uri="{FF2B5EF4-FFF2-40B4-BE49-F238E27FC236}">
                <a16:creationId xmlns:a16="http://schemas.microsoft.com/office/drawing/2014/main" id="{D5E55C0F-74C3-D04C-8889-78C34007D93D}"/>
              </a:ext>
            </a:extLst>
          </p:cNvPr>
          <p:cNvPicPr>
            <a:picLocks noChangeAspect="1"/>
          </p:cNvPicPr>
          <p:nvPr/>
        </p:nvPicPr>
        <p:blipFill>
          <a:blip r:embed="rId3"/>
          <a:stretch>
            <a:fillRect/>
          </a:stretch>
        </p:blipFill>
        <p:spPr>
          <a:xfrm>
            <a:off x="5247799" y="2571750"/>
            <a:ext cx="3075617" cy="2309509"/>
          </a:xfrm>
          <a:prstGeom prst="rect">
            <a:avLst/>
          </a:prstGeom>
        </p:spPr>
      </p:pic>
    </p:spTree>
    <p:extLst>
      <p:ext uri="{BB962C8B-B14F-4D97-AF65-F5344CB8AC3E}">
        <p14:creationId xmlns:p14="http://schemas.microsoft.com/office/powerpoint/2010/main" val="2606733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1CED9D-BED3-7C42-8B5E-01F0872CA1EC}"/>
              </a:ext>
            </a:extLst>
          </p:cNvPr>
          <p:cNvSpPr>
            <a:spLocks noGrp="1"/>
          </p:cNvSpPr>
          <p:nvPr>
            <p:ph sz="quarter" idx="13"/>
          </p:nvPr>
        </p:nvSpPr>
        <p:spPr/>
        <p:txBody>
          <a:bodyPr/>
          <a:lstStyle/>
          <a:p>
            <a:r>
              <a:rPr lang="en-GB" dirty="0"/>
              <a:t>If we go closer than the near point, the object can not be focussed on the retina anymore </a:t>
            </a:r>
            <a:r>
              <a:rPr lang="en-GB" dirty="0">
                <a:sym typeface="Wingdings" pitchFamily="2" charset="2"/>
              </a:rPr>
              <a:t></a:t>
            </a:r>
            <a:r>
              <a:rPr lang="en-GB" i="1" dirty="0">
                <a:sym typeface="Wingdings" pitchFamily="2" charset="2"/>
              </a:rPr>
              <a:t>there is a maximum resolving power of our eyes</a:t>
            </a:r>
          </a:p>
          <a:p>
            <a:r>
              <a:rPr lang="en-GB" dirty="0">
                <a:sym typeface="Wingdings" pitchFamily="2" charset="2"/>
              </a:rPr>
              <a:t>To increase the resolving power of our eyes, we can use lenses to increase the object on the retina. The simplest is the </a:t>
            </a:r>
            <a:r>
              <a:rPr lang="en-GB" i="1" dirty="0">
                <a:sym typeface="Wingdings" pitchFamily="2" charset="2"/>
              </a:rPr>
              <a:t>magnifier glass.</a:t>
            </a:r>
          </a:p>
          <a:p>
            <a:pPr marL="342900" lvl="1" indent="0">
              <a:buNone/>
            </a:pPr>
            <a:endParaRPr lang="en-GB" i="1" dirty="0"/>
          </a:p>
        </p:txBody>
      </p:sp>
      <p:pic>
        <p:nvPicPr>
          <p:cNvPr id="6" name="Picture 5">
            <a:extLst>
              <a:ext uri="{FF2B5EF4-FFF2-40B4-BE49-F238E27FC236}">
                <a16:creationId xmlns:a16="http://schemas.microsoft.com/office/drawing/2014/main" id="{93B55A88-5E3E-DB41-8C34-F3916402B3D3}"/>
              </a:ext>
            </a:extLst>
          </p:cNvPr>
          <p:cNvPicPr>
            <a:picLocks noChangeAspect="1"/>
          </p:cNvPicPr>
          <p:nvPr/>
        </p:nvPicPr>
        <p:blipFill>
          <a:blip r:embed="rId2"/>
          <a:stretch>
            <a:fillRect/>
          </a:stretch>
        </p:blipFill>
        <p:spPr>
          <a:xfrm>
            <a:off x="2819400" y="2103606"/>
            <a:ext cx="3505200" cy="2324100"/>
          </a:xfrm>
          <a:prstGeom prst="rect">
            <a:avLst/>
          </a:prstGeom>
        </p:spPr>
      </p:pic>
    </p:spTree>
    <p:extLst>
      <p:ext uri="{BB962C8B-B14F-4D97-AF65-F5344CB8AC3E}">
        <p14:creationId xmlns:p14="http://schemas.microsoft.com/office/powerpoint/2010/main" val="3830528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DE8A3-86A8-A64F-9109-0E44EA841082}"/>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39F87F0D-89AB-1E45-9105-D04497576362}"/>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0757A011-AB89-F946-BCD0-1C1051128E53}"/>
              </a:ext>
            </a:extLst>
          </p:cNvPr>
          <p:cNvSpPr>
            <a:spLocks noGrp="1"/>
          </p:cNvSpPr>
          <p:nvPr>
            <p:ph type="sldNum" sz="quarter" idx="12"/>
          </p:nvPr>
        </p:nvSpPr>
        <p:spPr/>
        <p:txBody>
          <a:bodyPr/>
          <a:lstStyle/>
          <a:p>
            <a:fld id="{E1E1CD7C-2161-7D43-862E-CE4C333CD873}" type="slidenum">
              <a:rPr lang="fr-FR" smtClean="0"/>
              <a:pPr/>
              <a:t>4</a:t>
            </a:fld>
            <a:endParaRPr lang="fr-FR" dirty="0"/>
          </a:p>
        </p:txBody>
      </p:sp>
      <p:pic>
        <p:nvPicPr>
          <p:cNvPr id="7" name="Content Placeholder 6">
            <a:extLst>
              <a:ext uri="{FF2B5EF4-FFF2-40B4-BE49-F238E27FC236}">
                <a16:creationId xmlns:a16="http://schemas.microsoft.com/office/drawing/2014/main" id="{3025F109-D984-664C-A47A-610C629D0ECC}"/>
              </a:ext>
            </a:extLst>
          </p:cNvPr>
          <p:cNvPicPr>
            <a:picLocks noGrp="1" noChangeAspect="1"/>
          </p:cNvPicPr>
          <p:nvPr>
            <p:ph sz="quarter" idx="13"/>
          </p:nvPr>
        </p:nvPicPr>
        <p:blipFill>
          <a:blip r:embed="rId2"/>
          <a:stretch>
            <a:fillRect/>
          </a:stretch>
        </p:blipFill>
        <p:spPr>
          <a:xfrm>
            <a:off x="4399097" y="358815"/>
            <a:ext cx="4406900" cy="4254500"/>
          </a:xfrm>
        </p:spPr>
      </p:pic>
      <p:sp>
        <p:nvSpPr>
          <p:cNvPr id="8" name="Rectangle 7">
            <a:extLst>
              <a:ext uri="{FF2B5EF4-FFF2-40B4-BE49-F238E27FC236}">
                <a16:creationId xmlns:a16="http://schemas.microsoft.com/office/drawing/2014/main" id="{75E1A5F7-5434-B84C-BC0C-3412567AF2A0}"/>
              </a:ext>
            </a:extLst>
          </p:cNvPr>
          <p:cNvSpPr/>
          <p:nvPr/>
        </p:nvSpPr>
        <p:spPr>
          <a:xfrm>
            <a:off x="1024647" y="195263"/>
            <a:ext cx="3254678" cy="4709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Short geometrical optics refresher:</a:t>
            </a:r>
          </a:p>
          <a:p>
            <a:endParaRPr lang="en-GB" dirty="0"/>
          </a:p>
          <a:p>
            <a:pPr marL="285750" indent="-285750">
              <a:buFontTx/>
              <a:buChar char="-"/>
            </a:pPr>
            <a:r>
              <a:rPr lang="en-GB" dirty="0"/>
              <a:t>Convex lenses (lenses with positive curvature) bend light towards the optical axis.</a:t>
            </a:r>
          </a:p>
          <a:p>
            <a:pPr marL="285750" indent="-285750">
              <a:buFontTx/>
              <a:buChar char="-"/>
            </a:pPr>
            <a:r>
              <a:rPr lang="en-GB" dirty="0"/>
              <a:t>If an object is at the focal distance of the lens, the image is projected into infinity.</a:t>
            </a:r>
          </a:p>
          <a:p>
            <a:pPr marL="285750" indent="-285750">
              <a:buFontTx/>
              <a:buChar char="-"/>
            </a:pPr>
            <a:r>
              <a:rPr lang="en-GB" dirty="0"/>
              <a:t>If an object is further away than the focal distance, the lens will create a </a:t>
            </a:r>
            <a:r>
              <a:rPr lang="en-GB" i="1" dirty="0"/>
              <a:t>real image</a:t>
            </a:r>
            <a:r>
              <a:rPr lang="en-GB" dirty="0"/>
              <a:t> on the other side of the lens, opposite where the object is. The image is inverted.</a:t>
            </a:r>
          </a:p>
          <a:p>
            <a:pPr marL="285750" indent="-285750">
              <a:buFontTx/>
              <a:buChar char="-"/>
            </a:pPr>
            <a:r>
              <a:rPr lang="en-GB" dirty="0"/>
              <a:t>If an object is closer to the lens than the focal distance, the lens will create a </a:t>
            </a:r>
            <a:r>
              <a:rPr lang="en-GB" i="1" dirty="0"/>
              <a:t>virtual image</a:t>
            </a:r>
            <a:r>
              <a:rPr lang="en-GB" dirty="0"/>
              <a:t> on the same side of the lens where the object is</a:t>
            </a:r>
          </a:p>
          <a:p>
            <a:pPr marL="285750" indent="-285750" algn="ctr">
              <a:buFontTx/>
              <a:buChar char="-"/>
            </a:pPr>
            <a:endParaRPr lang="en-GB" dirty="0"/>
          </a:p>
          <a:p>
            <a:pPr marL="285750" indent="-285750" algn="ctr">
              <a:buFontTx/>
              <a:buChar char="-"/>
            </a:pPr>
            <a:endParaRPr lang="en-GB" dirty="0"/>
          </a:p>
          <a:p>
            <a:pPr marL="285750" indent="-285750" algn="ctr">
              <a:buFontTx/>
              <a:buChar char="-"/>
            </a:pPr>
            <a:endParaRPr lang="en-GB" dirty="0"/>
          </a:p>
        </p:txBody>
      </p:sp>
    </p:spTree>
    <p:extLst>
      <p:ext uri="{BB962C8B-B14F-4D97-AF65-F5344CB8AC3E}">
        <p14:creationId xmlns:p14="http://schemas.microsoft.com/office/powerpoint/2010/main" val="1394673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96A00F-7357-9C4D-A302-B9A0762240FC}"/>
              </a:ext>
            </a:extLst>
          </p:cNvPr>
          <p:cNvSpPr>
            <a:spLocks noGrp="1"/>
          </p:cNvSpPr>
          <p:nvPr>
            <p:ph type="dt" sz="half" idx="10"/>
          </p:nvPr>
        </p:nvSpPr>
        <p:spPr/>
        <p:txBody>
          <a:bodyPr/>
          <a:lstStyle/>
          <a:p>
            <a:r>
              <a:rPr lang="fr-CH" dirty="0"/>
              <a:t>MT - 428 / METROLOGY</a:t>
            </a:r>
          </a:p>
        </p:txBody>
      </p:sp>
      <p:sp>
        <p:nvSpPr>
          <p:cNvPr id="3" name="Footer Placeholder 2">
            <a:extLst>
              <a:ext uri="{FF2B5EF4-FFF2-40B4-BE49-F238E27FC236}">
                <a16:creationId xmlns:a16="http://schemas.microsoft.com/office/drawing/2014/main" id="{388F2ACE-4E33-664A-9432-9F4B734DC864}"/>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6BD4C9AC-8FA0-444F-9F77-24029878138D}"/>
              </a:ext>
            </a:extLst>
          </p:cNvPr>
          <p:cNvSpPr>
            <a:spLocks noGrp="1"/>
          </p:cNvSpPr>
          <p:nvPr>
            <p:ph type="sldNum" sz="quarter" idx="12"/>
          </p:nvPr>
        </p:nvSpPr>
        <p:spPr/>
        <p:txBody>
          <a:bodyPr/>
          <a:lstStyle/>
          <a:p>
            <a:fld id="{E1E1CD7C-2161-7D43-862E-CE4C333CD873}" type="slidenum">
              <a:rPr lang="fr-FR" smtClean="0"/>
              <a:pPr/>
              <a:t>5</a:t>
            </a:fld>
            <a:endParaRPr lang="fr-FR" dirty="0"/>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8C6CA159-C4B2-8849-AFB2-397B09376D9A}"/>
                  </a:ext>
                </a:extLst>
              </p:cNvPr>
              <p:cNvSpPr>
                <a:spLocks noGrp="1"/>
              </p:cNvSpPr>
              <p:nvPr>
                <p:ph sz="quarter" idx="13"/>
              </p:nvPr>
            </p:nvSpPr>
            <p:spPr>
              <a:xfrm>
                <a:off x="904875" y="298469"/>
                <a:ext cx="7642225" cy="4546560"/>
              </a:xfrm>
            </p:spPr>
            <p:txBody>
              <a:bodyPr>
                <a:normAutofit fontScale="92500" lnSpcReduction="20000"/>
              </a:bodyPr>
              <a:lstStyle/>
              <a:p>
                <a:r>
                  <a:rPr lang="en-GB" dirty="0"/>
                  <a:t>With a magnifying glass, we create a virtual image farther away from the eye, so that when it is focussed on the retina by the eye lens, it is larger than the original object.</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The ratio of the viewing angle with the magnifying lens over the viewing angle without the magnifying lens is the </a:t>
                </a:r>
                <a:r>
                  <a:rPr lang="en-GB" i="1" dirty="0"/>
                  <a:t>angular magnification</a:t>
                </a:r>
              </a:p>
              <a:p>
                <a:pPr marL="2057400" lvl="6" indent="0">
                  <a:buNone/>
                </a:pPr>
                <a:endParaRPr lang="fr-CH" b="0" i="1" dirty="0">
                  <a:latin typeface="Cambria Math" panose="02040503050406030204" pitchFamily="18" charset="0"/>
                </a:endParaRPr>
              </a:p>
              <a:p>
                <a:pPr marL="2057400" lvl="6" indent="0">
                  <a:buNone/>
                </a:pPr>
                <a14:m>
                  <m:oMathPara xmlns:m="http://schemas.openxmlformats.org/officeDocument/2006/math">
                    <m:oMathParaPr>
                      <m:jc m:val="centerGroup"/>
                    </m:oMathParaPr>
                    <m:oMath xmlns:m="http://schemas.openxmlformats.org/officeDocument/2006/math">
                      <m:sSub>
                        <m:sSubPr>
                          <m:ctrlPr>
                            <a:rPr lang="fr-CH" sz="2200" b="0" i="1" smtClean="0">
                              <a:latin typeface="Cambria Math" panose="02040503050406030204" pitchFamily="18" charset="0"/>
                            </a:rPr>
                          </m:ctrlPr>
                        </m:sSubPr>
                        <m:e>
                          <m:r>
                            <a:rPr lang="fr-CH" sz="2200" b="0" i="1" smtClean="0">
                              <a:latin typeface="Cambria Math" panose="02040503050406030204" pitchFamily="18" charset="0"/>
                            </a:rPr>
                            <m:t>𝑀</m:t>
                          </m:r>
                        </m:e>
                        <m:sub>
                          <m:r>
                            <a:rPr lang="fr-CH" sz="2200" b="0" i="1" smtClean="0">
                              <a:latin typeface="Cambria Math" panose="02040503050406030204" pitchFamily="18" charset="0"/>
                            </a:rPr>
                            <m:t>𝑎</m:t>
                          </m:r>
                        </m:sub>
                      </m:sSub>
                      <m:r>
                        <a:rPr lang="fr-CH" sz="2200" b="0" i="1" smtClean="0">
                          <a:latin typeface="Cambria Math" panose="02040503050406030204" pitchFamily="18" charset="0"/>
                        </a:rPr>
                        <m:t>=</m:t>
                      </m:r>
                      <m:f>
                        <m:fPr>
                          <m:ctrlPr>
                            <a:rPr lang="fr-CH" sz="2200" b="0" i="1" smtClean="0">
                              <a:latin typeface="Cambria Math" panose="02040503050406030204" pitchFamily="18" charset="0"/>
                            </a:rPr>
                          </m:ctrlPr>
                        </m:fPr>
                        <m:num>
                          <m:r>
                            <a:rPr lang="fr-CH" sz="2200" b="0" i="1" smtClean="0">
                              <a:latin typeface="Cambria Math" panose="02040503050406030204" pitchFamily="18" charset="0"/>
                            </a:rPr>
                            <m:t>𝜃</m:t>
                          </m:r>
                          <m:r>
                            <a:rPr lang="fr-CH" sz="2200" b="0" i="1" smtClean="0">
                              <a:latin typeface="Cambria Math" panose="02040503050406030204" pitchFamily="18" charset="0"/>
                            </a:rPr>
                            <m:t>′</m:t>
                          </m:r>
                        </m:num>
                        <m:den>
                          <m:r>
                            <a:rPr lang="fr-CH" sz="2200" b="0" i="1" smtClean="0">
                              <a:latin typeface="Cambria Math" panose="02040503050406030204" pitchFamily="18" charset="0"/>
                            </a:rPr>
                            <m:t>𝜃</m:t>
                          </m:r>
                        </m:den>
                      </m:f>
                    </m:oMath>
                  </m:oMathPara>
                </a14:m>
                <a:endParaRPr lang="en-GB" sz="2200" dirty="0"/>
              </a:p>
              <a:p>
                <a:endParaRPr lang="en-GB" dirty="0"/>
              </a:p>
            </p:txBody>
          </p:sp>
        </mc:Choice>
        <mc:Fallback>
          <p:sp>
            <p:nvSpPr>
              <p:cNvPr id="5" name="Content Placeholder 4">
                <a:extLst>
                  <a:ext uri="{FF2B5EF4-FFF2-40B4-BE49-F238E27FC236}">
                    <a16:creationId xmlns:a16="http://schemas.microsoft.com/office/drawing/2014/main" id="{8C6CA159-C4B2-8849-AFB2-397B09376D9A}"/>
                  </a:ext>
                </a:extLst>
              </p:cNvPr>
              <p:cNvSpPr>
                <a:spLocks noGrp="1" noRot="1" noChangeAspect="1" noMove="1" noResize="1" noEditPoints="1" noAdjustHandles="1" noChangeArrowheads="1" noChangeShapeType="1" noTextEdit="1"/>
              </p:cNvSpPr>
              <p:nvPr>
                <p:ph sz="quarter" idx="13"/>
              </p:nvPr>
            </p:nvSpPr>
            <p:spPr>
              <a:xfrm>
                <a:off x="904875" y="298469"/>
                <a:ext cx="7642225" cy="4546560"/>
              </a:xfrm>
              <a:blipFill>
                <a:blip r:embed="rId2"/>
                <a:stretch>
                  <a:fillRect t="-2521"/>
                </a:stretch>
              </a:blipFill>
            </p:spPr>
            <p:txBody>
              <a:bodyPr/>
              <a:lstStyle/>
              <a:p>
                <a:r>
                  <a:rPr lang="en-GB">
                    <a:noFill/>
                  </a:rPr>
                  <a:t> </a:t>
                </a:r>
              </a:p>
            </p:txBody>
          </p:sp>
        </mc:Fallback>
      </mc:AlternateContent>
      <p:pic>
        <p:nvPicPr>
          <p:cNvPr id="7" name="Picture 6" descr="A picture containing game&#10;&#10;Description automatically generated">
            <a:extLst>
              <a:ext uri="{FF2B5EF4-FFF2-40B4-BE49-F238E27FC236}">
                <a16:creationId xmlns:a16="http://schemas.microsoft.com/office/drawing/2014/main" id="{01A52F36-B9A9-924E-8AE2-E154EF1784E1}"/>
              </a:ext>
            </a:extLst>
          </p:cNvPr>
          <p:cNvPicPr>
            <a:picLocks noChangeAspect="1"/>
          </p:cNvPicPr>
          <p:nvPr/>
        </p:nvPicPr>
        <p:blipFill>
          <a:blip r:embed="rId3"/>
          <a:stretch>
            <a:fillRect/>
          </a:stretch>
        </p:blipFill>
        <p:spPr>
          <a:xfrm>
            <a:off x="2639438" y="872700"/>
            <a:ext cx="4349386" cy="2515489"/>
          </a:xfrm>
          <a:prstGeom prst="rect">
            <a:avLst/>
          </a:prstGeom>
        </p:spPr>
      </p:pic>
    </p:spTree>
    <p:extLst>
      <p:ext uri="{BB962C8B-B14F-4D97-AF65-F5344CB8AC3E}">
        <p14:creationId xmlns:p14="http://schemas.microsoft.com/office/powerpoint/2010/main" val="1203154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818A3-F7AE-B34C-82FE-894591B8C90C}"/>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BFEF2049-EB9D-6D47-A3B4-1E386F85AAC5}"/>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724A0AA0-E591-BD4A-9DE1-3C1F439520C3}"/>
              </a:ext>
            </a:extLst>
          </p:cNvPr>
          <p:cNvSpPr>
            <a:spLocks noGrp="1"/>
          </p:cNvSpPr>
          <p:nvPr>
            <p:ph type="sldNum" sz="quarter" idx="12"/>
          </p:nvPr>
        </p:nvSpPr>
        <p:spPr/>
        <p:txBody>
          <a:bodyPr/>
          <a:lstStyle/>
          <a:p>
            <a:fld id="{E1E1CD7C-2161-7D43-862E-CE4C333CD873}" type="slidenum">
              <a:rPr lang="fr-FR" smtClean="0"/>
              <a:pPr/>
              <a:t>6</a:t>
            </a:fld>
            <a:endParaRPr lang="fr-FR" dirty="0"/>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E8F5894E-17D7-444E-B709-8DFD89981BFD}"/>
                  </a:ext>
                </a:extLst>
              </p:cNvPr>
              <p:cNvSpPr>
                <a:spLocks noGrp="1"/>
              </p:cNvSpPr>
              <p:nvPr>
                <p:ph sz="quarter" idx="13"/>
              </p:nvPr>
            </p:nvSpPr>
            <p:spPr/>
            <p:txBody>
              <a:bodyPr/>
              <a:lstStyle/>
              <a:p>
                <a:r>
                  <a:rPr lang="en-GB" dirty="0"/>
                  <a:t>For comfortable viewing, the object is placed slightly closer than the focal distance f of the lens. The virtual image then appears at infinity. The angular magnification in that case reduces to:</a:t>
                </a:r>
              </a:p>
              <a:p>
                <a:endParaRPr lang="en-GB" dirty="0"/>
              </a:p>
              <a:p>
                <a:pPr marL="1714500" lvl="5" indent="0">
                  <a:buNone/>
                </a:pPr>
                <a14:m>
                  <m:oMathPara xmlns:m="http://schemas.openxmlformats.org/officeDocument/2006/math">
                    <m:oMathParaPr>
                      <m:jc m:val="centerGroup"/>
                    </m:oMathParaPr>
                    <m:oMath xmlns:m="http://schemas.openxmlformats.org/officeDocument/2006/math">
                      <m:sSub>
                        <m:sSubPr>
                          <m:ctrlPr>
                            <a:rPr lang="fr-CH" sz="2000" b="0" i="1" smtClean="0">
                              <a:latin typeface="Cambria Math" panose="02040503050406030204" pitchFamily="18" charset="0"/>
                            </a:rPr>
                          </m:ctrlPr>
                        </m:sSubPr>
                        <m:e>
                          <m:r>
                            <a:rPr lang="fr-CH" sz="2000" b="0" i="1" smtClean="0">
                              <a:latin typeface="Cambria Math" panose="02040503050406030204" pitchFamily="18" charset="0"/>
                            </a:rPr>
                            <m:t>𝑀</m:t>
                          </m:r>
                        </m:e>
                        <m:sub>
                          <m:r>
                            <a:rPr lang="fr-CH" sz="2000" b="0" i="1" smtClean="0">
                              <a:latin typeface="Cambria Math" panose="02040503050406030204" pitchFamily="18" charset="0"/>
                            </a:rPr>
                            <m:t>𝑎</m:t>
                          </m:r>
                        </m:sub>
                      </m:sSub>
                      <m:r>
                        <a:rPr lang="fr-CH" sz="2000" b="0" i="1" smtClean="0">
                          <a:latin typeface="Cambria Math" panose="02040503050406030204" pitchFamily="18" charset="0"/>
                        </a:rPr>
                        <m:t>=</m:t>
                      </m:r>
                      <m:f>
                        <m:fPr>
                          <m:ctrlPr>
                            <a:rPr lang="fr-CH" sz="2000" b="0" i="1" smtClean="0">
                              <a:latin typeface="Cambria Math" panose="02040503050406030204" pitchFamily="18" charset="0"/>
                            </a:rPr>
                          </m:ctrlPr>
                        </m:fPr>
                        <m:num>
                          <m:r>
                            <a:rPr lang="fr-CH" sz="2000" b="0" i="1" smtClean="0">
                              <a:latin typeface="Cambria Math" panose="02040503050406030204" pitchFamily="18" charset="0"/>
                            </a:rPr>
                            <m:t>25</m:t>
                          </m:r>
                        </m:num>
                        <m:den>
                          <m:r>
                            <a:rPr lang="fr-CH" sz="2000" b="0" i="1" smtClean="0">
                              <a:latin typeface="Cambria Math" panose="02040503050406030204" pitchFamily="18" charset="0"/>
                            </a:rPr>
                            <m:t>𝑓</m:t>
                          </m:r>
                        </m:den>
                      </m:f>
                    </m:oMath>
                  </m:oMathPara>
                </a14:m>
                <a:endParaRPr lang="en-GB" dirty="0"/>
              </a:p>
              <a:p>
                <a:r>
                  <a:rPr lang="en-GB" dirty="0"/>
                  <a:t>So while theoretically we could increase the magnification by decreasing the focal length of the lens. But in practice the maximum magnification we can get with a magnifying glass is 3x-4x</a:t>
                </a:r>
              </a:p>
              <a:p>
                <a:endParaRPr lang="en-GB" dirty="0"/>
              </a:p>
              <a:p>
                <a:r>
                  <a:rPr lang="en-GB" dirty="0"/>
                  <a:t>That is why compound microscopes were invented. They use two lenses to create much larger magnifications.</a:t>
                </a:r>
              </a:p>
            </p:txBody>
          </p:sp>
        </mc:Choice>
        <mc:Fallback>
          <p:sp>
            <p:nvSpPr>
              <p:cNvPr id="5" name="Content Placeholder 4">
                <a:extLst>
                  <a:ext uri="{FF2B5EF4-FFF2-40B4-BE49-F238E27FC236}">
                    <a16:creationId xmlns:a16="http://schemas.microsoft.com/office/drawing/2014/main" id="{E8F5894E-17D7-444E-B709-8DFD89981BFD}"/>
                  </a:ext>
                </a:extLst>
              </p:cNvPr>
              <p:cNvSpPr>
                <a:spLocks noGrp="1" noRot="1" noChangeAspect="1" noMove="1" noResize="1" noEditPoints="1" noAdjustHandles="1" noChangeArrowheads="1" noChangeShapeType="1" noTextEdit="1"/>
              </p:cNvSpPr>
              <p:nvPr>
                <p:ph sz="quarter" idx="13"/>
              </p:nvPr>
            </p:nvSpPr>
            <p:spPr>
              <a:blipFill>
                <a:blip r:embed="rId2"/>
                <a:stretch>
                  <a:fillRect t="-1114"/>
                </a:stretch>
              </a:blipFill>
            </p:spPr>
            <p:txBody>
              <a:bodyPr/>
              <a:lstStyle/>
              <a:p>
                <a:r>
                  <a:rPr lang="en-GB">
                    <a:noFill/>
                  </a:rPr>
                  <a:t> </a:t>
                </a:r>
              </a:p>
            </p:txBody>
          </p:sp>
        </mc:Fallback>
      </mc:AlternateContent>
    </p:spTree>
    <p:extLst>
      <p:ext uri="{BB962C8B-B14F-4D97-AF65-F5344CB8AC3E}">
        <p14:creationId xmlns:p14="http://schemas.microsoft.com/office/powerpoint/2010/main" val="2460749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9EB7F-A839-B548-8977-74E220F35221}"/>
              </a:ext>
            </a:extLst>
          </p:cNvPr>
          <p:cNvSpPr>
            <a:spLocks noGrp="1"/>
          </p:cNvSpPr>
          <p:nvPr>
            <p:ph type="title"/>
          </p:nvPr>
        </p:nvSpPr>
        <p:spPr/>
        <p:txBody>
          <a:bodyPr/>
          <a:lstStyle/>
          <a:p>
            <a:r>
              <a:rPr lang="en-GB" dirty="0"/>
              <a:t>The compound microscope</a:t>
            </a:r>
          </a:p>
        </p:txBody>
      </p:sp>
      <p:sp>
        <p:nvSpPr>
          <p:cNvPr id="2" name="Date Placeholder 1">
            <a:extLst>
              <a:ext uri="{FF2B5EF4-FFF2-40B4-BE49-F238E27FC236}">
                <a16:creationId xmlns:a16="http://schemas.microsoft.com/office/drawing/2014/main" id="{544A629E-4615-304C-B6E5-DCCB4A46F4F8}"/>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B874D2DD-FBB4-DA4F-A161-EDB8EC0A4350}"/>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8A99FC6D-705C-A34B-92DD-82E5D21F3F69}"/>
              </a:ext>
            </a:extLst>
          </p:cNvPr>
          <p:cNvSpPr>
            <a:spLocks noGrp="1"/>
          </p:cNvSpPr>
          <p:nvPr>
            <p:ph type="sldNum" sz="quarter" idx="12"/>
          </p:nvPr>
        </p:nvSpPr>
        <p:spPr/>
        <p:txBody>
          <a:bodyPr/>
          <a:lstStyle/>
          <a:p>
            <a:fld id="{E1E1CD7C-2161-7D43-862E-CE4C333CD873}" type="slidenum">
              <a:rPr lang="fr-FR" smtClean="0"/>
              <a:pPr/>
              <a:t>7</a:t>
            </a:fld>
            <a:endParaRPr lang="fr-FR" dirty="0"/>
          </a:p>
        </p:txBody>
      </p:sp>
      <p:pic>
        <p:nvPicPr>
          <p:cNvPr id="9" name="Content Placeholder 8" descr="A close up of a map&#10;&#10;Description automatically generated">
            <a:extLst>
              <a:ext uri="{FF2B5EF4-FFF2-40B4-BE49-F238E27FC236}">
                <a16:creationId xmlns:a16="http://schemas.microsoft.com/office/drawing/2014/main" id="{9ECA9623-DC5B-6743-BA6D-2DCA5E6EEEE4}"/>
              </a:ext>
            </a:extLst>
          </p:cNvPr>
          <p:cNvPicPr>
            <a:picLocks noGrp="1" noChangeAspect="1"/>
          </p:cNvPicPr>
          <p:nvPr>
            <p:ph sz="quarter" idx="13"/>
          </p:nvPr>
        </p:nvPicPr>
        <p:blipFill>
          <a:blip r:embed="rId3"/>
          <a:stretch>
            <a:fillRect/>
          </a:stretch>
        </p:blipFill>
        <p:spPr>
          <a:xfrm>
            <a:off x="989013" y="1241425"/>
            <a:ext cx="7642225" cy="3330011"/>
          </a:xfrm>
        </p:spPr>
      </p:pic>
    </p:spTree>
    <p:extLst>
      <p:ext uri="{BB962C8B-B14F-4D97-AF65-F5344CB8AC3E}">
        <p14:creationId xmlns:p14="http://schemas.microsoft.com/office/powerpoint/2010/main" val="3386026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00F7B9-B50A-1844-9095-80082CD23843}"/>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BA83CE04-27A7-3443-AC4E-21D67FB4238F}"/>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9C2064B4-E3F6-C446-9630-0372D2401925}"/>
              </a:ext>
            </a:extLst>
          </p:cNvPr>
          <p:cNvSpPr>
            <a:spLocks noGrp="1"/>
          </p:cNvSpPr>
          <p:nvPr>
            <p:ph type="sldNum" sz="quarter" idx="12"/>
          </p:nvPr>
        </p:nvSpPr>
        <p:spPr/>
        <p:txBody>
          <a:bodyPr/>
          <a:lstStyle/>
          <a:p>
            <a:fld id="{E1E1CD7C-2161-7D43-862E-CE4C333CD873}" type="slidenum">
              <a:rPr lang="fr-FR" smtClean="0"/>
              <a:pPr/>
              <a:t>8</a:t>
            </a:fld>
            <a:endParaRPr lang="fr-FR" dirty="0"/>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6EB4BDEB-9FF7-7D4A-B2D2-FC7E5AD03CCA}"/>
                  </a:ext>
                </a:extLst>
              </p:cNvPr>
              <p:cNvSpPr>
                <a:spLocks noGrp="1"/>
              </p:cNvSpPr>
              <p:nvPr>
                <p:ph sz="quarter" idx="13"/>
              </p:nvPr>
            </p:nvSpPr>
            <p:spPr/>
            <p:txBody>
              <a:bodyPr>
                <a:normAutofit lnSpcReduction="10000"/>
              </a:bodyPr>
              <a:lstStyle/>
              <a:p>
                <a:r>
                  <a:rPr lang="en-GB" dirty="0"/>
                  <a:t>The first lens (the objective lens) generates a real image of the object that is already magnified. </a:t>
                </a:r>
              </a:p>
              <a:p>
                <a:r>
                  <a:rPr lang="en-GB" dirty="0"/>
                  <a:t>The second lens (the eye piece lens) is placed so that the image that the Image</a:t>
                </a:r>
                <a:r>
                  <a:rPr lang="en-GB" baseline="-25000" dirty="0"/>
                  <a:t>1</a:t>
                </a:r>
                <a:r>
                  <a:rPr lang="en-GB" dirty="0"/>
                  <a:t> is formed just inside of the focal distance of the eyepiece. The eye, piece then acts like a magnifier and makes a virtual image (Image</a:t>
                </a:r>
                <a:r>
                  <a:rPr lang="en-GB" baseline="-25000" dirty="0"/>
                  <a:t>2</a:t>
                </a:r>
                <a:r>
                  <a:rPr lang="en-GB" dirty="0"/>
                  <a:t>) that the eye can project on the retina.</a:t>
                </a:r>
              </a:p>
              <a:p>
                <a:r>
                  <a:rPr lang="en-GB" dirty="0"/>
                  <a:t>The magnification of such a compound microscope is the product of the magnification of the first lens M</a:t>
                </a:r>
                <a:r>
                  <a:rPr lang="en-GB" baseline="-25000" dirty="0"/>
                  <a:t>1</a:t>
                </a:r>
                <a:r>
                  <a:rPr lang="en-GB" dirty="0"/>
                  <a:t> with the angular magnification of the second lens M</a:t>
                </a:r>
                <a:r>
                  <a:rPr lang="en-GB" baseline="-25000" dirty="0"/>
                  <a:t>2. </a:t>
                </a:r>
                <a:endParaRPr lang="en-GB" dirty="0"/>
              </a:p>
              <a:p>
                <a:pPr marL="0" indent="0">
                  <a:buNone/>
                </a:pPr>
                <a14:m>
                  <m:oMathPara xmlns:m="http://schemas.openxmlformats.org/officeDocument/2006/math">
                    <m:oMathParaPr>
                      <m:jc m:val="centerGroup"/>
                    </m:oMathParaPr>
                    <m:oMath xmlns:m="http://schemas.openxmlformats.org/officeDocument/2006/math">
                      <m:sSub>
                        <m:sSubPr>
                          <m:ctrlPr>
                            <a:rPr lang="fr-CH" b="0" i="1" smtClean="0">
                              <a:latin typeface="Cambria Math" panose="02040503050406030204" pitchFamily="18" charset="0"/>
                            </a:rPr>
                          </m:ctrlPr>
                        </m:sSubPr>
                        <m:e>
                          <m:r>
                            <a:rPr lang="fr-CH" b="0" i="1" smtClean="0">
                              <a:latin typeface="Cambria Math" panose="02040503050406030204" pitchFamily="18" charset="0"/>
                            </a:rPr>
                            <m:t>𝑀</m:t>
                          </m:r>
                        </m:e>
                        <m:sub>
                          <m:r>
                            <a:rPr lang="fr-CH" b="0" i="1" smtClean="0">
                              <a:latin typeface="Cambria Math" panose="02040503050406030204" pitchFamily="18" charset="0"/>
                            </a:rPr>
                            <m:t>1</m:t>
                          </m:r>
                        </m:sub>
                      </m:sSub>
                      <m:r>
                        <a:rPr lang="fr-CH" b="0" i="1" smtClean="0">
                          <a:latin typeface="Cambria Math" panose="02040503050406030204" pitchFamily="18" charset="0"/>
                        </a:rPr>
                        <m:t>=−</m:t>
                      </m:r>
                      <m:f>
                        <m:fPr>
                          <m:ctrlPr>
                            <a:rPr lang="fr-CH" b="0" i="1" smtClean="0">
                              <a:latin typeface="Cambria Math" panose="02040503050406030204" pitchFamily="18" charset="0"/>
                            </a:rPr>
                          </m:ctrlPr>
                        </m:fPr>
                        <m:num>
                          <m:sSub>
                            <m:sSubPr>
                              <m:ctrlPr>
                                <a:rPr lang="fr-CH" b="0" i="1" smtClean="0">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1</m:t>
                              </m:r>
                            </m:sub>
                          </m:sSub>
                          <m:r>
                            <a:rPr lang="fr-CH" b="0" i="1" smtClean="0">
                              <a:latin typeface="Cambria Math" panose="02040503050406030204" pitchFamily="18" charset="0"/>
                            </a:rPr>
                            <m:t>′</m:t>
                          </m:r>
                        </m:num>
                        <m:den>
                          <m:sSub>
                            <m:sSubPr>
                              <m:ctrlPr>
                                <a:rPr lang="fr-CH" b="0" i="1" smtClean="0">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1</m:t>
                              </m:r>
                            </m:sub>
                          </m:sSub>
                        </m:den>
                      </m:f>
                    </m:oMath>
                  </m:oMathPara>
                </a14:m>
                <a:endParaRPr lang="fr-CH" b="0" dirty="0"/>
              </a:p>
              <a:p>
                <a:r>
                  <a:rPr lang="en-GB" dirty="0"/>
                  <a:t>Since in most microscopes the object is placed very close to the focal point of the objective lens, </a:t>
                </a:r>
                <a14:m>
                  <m:oMath xmlns:m="http://schemas.openxmlformats.org/officeDocument/2006/math">
                    <m:sSub>
                      <m:sSubPr>
                        <m:ctrlPr>
                          <a:rPr lang="fr-CH" b="0" i="1" smtClean="0">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1</m:t>
                        </m:r>
                      </m:sub>
                    </m:sSub>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1</m:t>
                        </m:r>
                      </m:sub>
                    </m:sSub>
                  </m:oMath>
                </a14:m>
                <a:endParaRPr lang="en-GB" dirty="0"/>
              </a:p>
              <a:p>
                <a:pPr marL="0" indent="0">
                  <a:buNone/>
                </a:pPr>
                <a14:m>
                  <m:oMathPara xmlns:m="http://schemas.openxmlformats.org/officeDocument/2006/math">
                    <m:oMathParaPr>
                      <m:jc m:val="centerGroup"/>
                    </m:oMathParaPr>
                    <m:oMath xmlns:m="http://schemas.openxmlformats.org/officeDocument/2006/math">
                      <m:r>
                        <a:rPr lang="fr-CH" b="0" i="1" smtClean="0">
                          <a:latin typeface="Cambria Math" panose="02040503050406030204" pitchFamily="18" charset="0"/>
                        </a:rPr>
                        <m:t> </m:t>
                      </m:r>
                      <m:r>
                        <a:rPr lang="fr-CH" b="0" i="1" smtClean="0">
                          <a:latin typeface="Cambria Math" panose="02040503050406030204" pitchFamily="18" charset="0"/>
                        </a:rPr>
                        <m:t>𝑀</m:t>
                      </m:r>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𝑀</m:t>
                          </m:r>
                        </m:e>
                        <m:sub>
                          <m:r>
                            <a:rPr lang="fr-CH" b="0" i="1" smtClean="0">
                              <a:latin typeface="Cambria Math" panose="02040503050406030204" pitchFamily="18" charset="0"/>
                            </a:rPr>
                            <m:t>1</m:t>
                          </m:r>
                        </m:sub>
                      </m:sSub>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𝑀</m:t>
                          </m:r>
                        </m:e>
                        <m:sub>
                          <m:r>
                            <a:rPr lang="fr-CH" b="0" i="1" smtClean="0">
                              <a:latin typeface="Cambria Math" panose="02040503050406030204" pitchFamily="18" charset="0"/>
                            </a:rPr>
                            <m:t>2</m:t>
                          </m:r>
                        </m:sub>
                      </m:sSub>
                      <m:r>
                        <a:rPr lang="fr-CH" b="0" i="1" smtClean="0">
                          <a:latin typeface="Cambria Math" panose="02040503050406030204" pitchFamily="18" charset="0"/>
                        </a:rPr>
                        <m:t>=−</m:t>
                      </m:r>
                      <m:f>
                        <m:fPr>
                          <m:ctrlPr>
                            <a:rPr lang="fr-CH" b="0" i="1" smtClean="0">
                              <a:latin typeface="Cambria Math" panose="02040503050406030204" pitchFamily="18" charset="0"/>
                            </a:rPr>
                          </m:ctrlPr>
                        </m:fPr>
                        <m:num>
                          <m:r>
                            <a:rPr lang="fr-CH" b="0" i="1" smtClean="0">
                              <a:latin typeface="Cambria Math" panose="02040503050406030204" pitchFamily="18" charset="0"/>
                            </a:rPr>
                            <m:t>25 </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1</m:t>
                              </m:r>
                            </m:sub>
                          </m:sSub>
                          <m:r>
                            <a:rPr lang="fr-CH" b="0" i="1" smtClean="0">
                              <a:latin typeface="Cambria Math" panose="02040503050406030204" pitchFamily="18" charset="0"/>
                            </a:rPr>
                            <m:t>′</m:t>
                          </m:r>
                        </m:num>
                        <m:den>
                          <m:sSub>
                            <m:sSubPr>
                              <m:ctrlPr>
                                <a:rPr lang="fr-CH" b="0"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1</m:t>
                              </m:r>
                            </m:sub>
                          </m:sSub>
                          <m:sSub>
                            <m:sSubPr>
                              <m:ctrlPr>
                                <a:rPr lang="fr-CH" b="0"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2</m:t>
                              </m:r>
                            </m:sub>
                          </m:sSub>
                        </m:den>
                      </m:f>
                    </m:oMath>
                  </m:oMathPara>
                </a14:m>
                <a:endParaRPr lang="en-GB" dirty="0"/>
              </a:p>
              <a:p>
                <a:pPr marL="0" indent="0">
                  <a:buNone/>
                </a:pPr>
                <a:r>
                  <a:rPr lang="en-GB" dirty="0"/>
                  <a:t>(Distances are is cm. The minus is because the second image is inverted)</a:t>
                </a:r>
              </a:p>
            </p:txBody>
          </p:sp>
        </mc:Choice>
        <mc:Fallback>
          <p:sp>
            <p:nvSpPr>
              <p:cNvPr id="5" name="Content Placeholder 4">
                <a:extLst>
                  <a:ext uri="{FF2B5EF4-FFF2-40B4-BE49-F238E27FC236}">
                    <a16:creationId xmlns:a16="http://schemas.microsoft.com/office/drawing/2014/main" id="{6EB4BDEB-9FF7-7D4A-B2D2-FC7E5AD03CCA}"/>
                  </a:ext>
                </a:extLst>
              </p:cNvPr>
              <p:cNvSpPr>
                <a:spLocks noGrp="1" noRot="1" noChangeAspect="1" noMove="1" noResize="1" noEditPoints="1" noAdjustHandles="1" noChangeArrowheads="1" noChangeShapeType="1" noTextEdit="1"/>
              </p:cNvSpPr>
              <p:nvPr>
                <p:ph sz="quarter" idx="13"/>
              </p:nvPr>
            </p:nvSpPr>
            <p:spPr>
              <a:blipFill>
                <a:blip r:embed="rId2"/>
                <a:stretch>
                  <a:fillRect t="-1671"/>
                </a:stretch>
              </a:blipFill>
            </p:spPr>
            <p:txBody>
              <a:bodyPr/>
              <a:lstStyle/>
              <a:p>
                <a:r>
                  <a:rPr lang="en-GB">
                    <a:noFill/>
                  </a:rPr>
                  <a:t> </a:t>
                </a:r>
              </a:p>
            </p:txBody>
          </p:sp>
        </mc:Fallback>
      </mc:AlternateContent>
    </p:spTree>
    <p:extLst>
      <p:ext uri="{BB962C8B-B14F-4D97-AF65-F5344CB8AC3E}">
        <p14:creationId xmlns:p14="http://schemas.microsoft.com/office/powerpoint/2010/main" val="2127922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2B9471-C41F-7E43-86B4-37F36B2941CC}"/>
              </a:ext>
            </a:extLst>
          </p:cNvPr>
          <p:cNvSpPr>
            <a:spLocks noGrp="1"/>
          </p:cNvSpPr>
          <p:nvPr>
            <p:ph type="dt" sz="half" idx="10"/>
          </p:nvPr>
        </p:nvSpPr>
        <p:spPr/>
        <p:txBody>
          <a:bodyPr/>
          <a:lstStyle/>
          <a:p>
            <a:r>
              <a:rPr lang="fr-CH"/>
              <a:t>MT - 428 / METROLOGY</a:t>
            </a:r>
            <a:endParaRPr lang="fr-CH" dirty="0"/>
          </a:p>
        </p:txBody>
      </p:sp>
      <p:sp>
        <p:nvSpPr>
          <p:cNvPr id="3" name="Footer Placeholder 2">
            <a:extLst>
              <a:ext uri="{FF2B5EF4-FFF2-40B4-BE49-F238E27FC236}">
                <a16:creationId xmlns:a16="http://schemas.microsoft.com/office/drawing/2014/main" id="{4F303791-70F7-D84A-84C2-E91EA77CADC1}"/>
              </a:ext>
            </a:extLst>
          </p:cNvPr>
          <p:cNvSpPr>
            <a:spLocks noGrp="1"/>
          </p:cNvSpPr>
          <p:nvPr>
            <p:ph type="ftr" sz="quarter" idx="11"/>
          </p:nvPr>
        </p:nvSpPr>
        <p:spPr/>
        <p:txBody>
          <a:bodyPr/>
          <a:lstStyle/>
          <a:p>
            <a:r>
              <a:rPr lang="fr-FR"/>
              <a:t>Georg Fantner </a:t>
            </a:r>
            <a:endParaRPr lang="fr-FR" dirty="0"/>
          </a:p>
        </p:txBody>
      </p:sp>
      <p:sp>
        <p:nvSpPr>
          <p:cNvPr id="4" name="Slide Number Placeholder 3">
            <a:extLst>
              <a:ext uri="{FF2B5EF4-FFF2-40B4-BE49-F238E27FC236}">
                <a16:creationId xmlns:a16="http://schemas.microsoft.com/office/drawing/2014/main" id="{74E8CDA7-3A04-6940-A57A-E72C067317D2}"/>
              </a:ext>
            </a:extLst>
          </p:cNvPr>
          <p:cNvSpPr>
            <a:spLocks noGrp="1"/>
          </p:cNvSpPr>
          <p:nvPr>
            <p:ph type="sldNum" sz="quarter" idx="12"/>
          </p:nvPr>
        </p:nvSpPr>
        <p:spPr/>
        <p:txBody>
          <a:bodyPr/>
          <a:lstStyle/>
          <a:p>
            <a:fld id="{E1E1CD7C-2161-7D43-862E-CE4C333CD873}" type="slidenum">
              <a:rPr lang="fr-FR" smtClean="0"/>
              <a:pPr/>
              <a:t>9</a:t>
            </a:fld>
            <a:endParaRPr lang="fr-FR" dirty="0"/>
          </a:p>
        </p:txBody>
      </p:sp>
      <p:sp>
        <p:nvSpPr>
          <p:cNvPr id="5" name="Content Placeholder 4">
            <a:extLst>
              <a:ext uri="{FF2B5EF4-FFF2-40B4-BE49-F238E27FC236}">
                <a16:creationId xmlns:a16="http://schemas.microsoft.com/office/drawing/2014/main" id="{C59CCA3E-2877-4D4B-909D-2D54ACCFAA7D}"/>
              </a:ext>
            </a:extLst>
          </p:cNvPr>
          <p:cNvSpPr>
            <a:spLocks noGrp="1"/>
          </p:cNvSpPr>
          <p:nvPr>
            <p:ph sz="quarter" idx="13"/>
          </p:nvPr>
        </p:nvSpPr>
        <p:spPr/>
        <p:txBody>
          <a:bodyPr/>
          <a:lstStyle/>
          <a:p>
            <a:r>
              <a:rPr lang="en-GB" dirty="0"/>
              <a:t>Using compound microscopes it is possible to generate microscopes with up to 200x magnification.</a:t>
            </a:r>
          </a:p>
          <a:p>
            <a:r>
              <a:rPr lang="en-GB" dirty="0"/>
              <a:t>One problem with this kind of compound microscope is that they have a specified distance from the nosepiece opening, where the objective barrel is secured, to the ocular seat in the eyepiece tubes. This distance is the </a:t>
            </a:r>
            <a:r>
              <a:rPr lang="en-GB" i="1" dirty="0"/>
              <a:t>tube length</a:t>
            </a:r>
            <a:r>
              <a:rPr lang="en-GB" dirty="0"/>
              <a:t>.  Any deviation from this length causes a change in the behaviour of the microscope. This is particularly a problem if additional optical components have to be placed in the beam path for advanced microscopy techniques such as fluorescence microscopy, phase contrast, or DIC.</a:t>
            </a:r>
          </a:p>
          <a:p>
            <a:r>
              <a:rPr lang="en-GB" dirty="0"/>
              <a:t>To overcome this, </a:t>
            </a:r>
            <a:r>
              <a:rPr lang="en-GB" i="1" dirty="0"/>
              <a:t>infinity corrected microscopes</a:t>
            </a:r>
            <a:r>
              <a:rPr lang="en-GB" dirty="0"/>
              <a:t> have been invented in 1930 and have become standard since the 1980’s</a:t>
            </a:r>
          </a:p>
        </p:txBody>
      </p:sp>
    </p:spTree>
    <p:extLst>
      <p:ext uri="{BB962C8B-B14F-4D97-AF65-F5344CB8AC3E}">
        <p14:creationId xmlns:p14="http://schemas.microsoft.com/office/powerpoint/2010/main" val="1652738153"/>
      </p:ext>
    </p:extLst>
  </p:cSld>
  <p:clrMapOvr>
    <a:masterClrMapping/>
  </p:clrMapOvr>
</p:sld>
</file>

<file path=ppt/theme/theme1.xml><?xml version="1.0" encoding="utf-8"?>
<a:theme xmlns:a="http://schemas.openxmlformats.org/drawingml/2006/main" name="1_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FC127AB4946248A5685C1F92D54FFE" ma:contentTypeVersion="0" ma:contentTypeDescription="Crée un document." ma:contentTypeScope="" ma:versionID="ef3ff242486930b75c69099c0dd02c57">
  <xsd:schema xmlns:xsd="http://www.w3.org/2001/XMLSchema" xmlns:xs="http://www.w3.org/2001/XMLSchema" xmlns:p="http://schemas.microsoft.com/office/2006/metadata/properties" targetNamespace="http://schemas.microsoft.com/office/2006/metadata/properties" ma:root="true" ma:fieldsID="ab09c1ba23edfaa45a5e9d385267c9b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8A6C70-7FF5-480A-B09B-7D0A19B2F43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F8CE09B-89B1-4B5D-BED2-87C84F0777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66205E9-12FC-4D6C-B0C7-1E9025EEB1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TotalTime>
  <Words>1722</Words>
  <Application>Microsoft Macintosh PowerPoint</Application>
  <PresentationFormat>On-screen Show (16:9)</PresentationFormat>
  <Paragraphs>195</Paragraphs>
  <Slides>25</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Cambria Math</vt:lpstr>
      <vt:lpstr>Franklin Gothic Demi Cond</vt:lpstr>
      <vt:lpstr>Lucida Grande</vt:lpstr>
      <vt:lpstr>Wingdings</vt:lpstr>
      <vt:lpstr>1_Thème Office</vt:lpstr>
      <vt:lpstr>Introduction to Microscopy and imaging systems</vt:lpstr>
      <vt:lpstr>Why do we need microscopes?</vt:lpstr>
      <vt:lpstr>PowerPoint Presentation</vt:lpstr>
      <vt:lpstr>PowerPoint Presentation</vt:lpstr>
      <vt:lpstr>PowerPoint Presentation</vt:lpstr>
      <vt:lpstr>PowerPoint Presentation</vt:lpstr>
      <vt:lpstr>The compound microscope</vt:lpstr>
      <vt:lpstr>PowerPoint Presentation</vt:lpstr>
      <vt:lpstr>PowerPoint Presentation</vt:lpstr>
      <vt:lpstr>Infinity microscopes</vt:lpstr>
      <vt:lpstr>Microscope objectives</vt:lpstr>
      <vt:lpstr>Illumination system</vt:lpstr>
      <vt:lpstr>PowerPoint Presentation</vt:lpstr>
      <vt:lpstr>Resolution</vt:lpstr>
      <vt:lpstr>PowerPoint Presentation</vt:lpstr>
      <vt:lpstr>Different microscope setups</vt:lpstr>
      <vt:lpstr>Many different optical microscope modes exist</vt:lpstr>
      <vt:lpstr>Darkfield and phase contrast</vt:lpstr>
      <vt:lpstr>PowerPoint Presentation</vt:lpstr>
      <vt:lpstr>Fluorescence microscopy</vt:lpstr>
      <vt:lpstr>Fluorescence microscopy</vt:lpstr>
      <vt:lpstr>PowerPoint Presentation</vt:lpstr>
      <vt:lpstr>Fluorescent filters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Microscopy and imaging systems</dc:title>
  <dc:creator>Georg Fantner</dc:creator>
  <cp:lastModifiedBy>Georg Fantner</cp:lastModifiedBy>
  <cp:revision>4</cp:revision>
  <dcterms:created xsi:type="dcterms:W3CDTF">2020-03-22T22:32:51Z</dcterms:created>
  <dcterms:modified xsi:type="dcterms:W3CDTF">2020-03-22T22:51:01Z</dcterms:modified>
</cp:coreProperties>
</file>